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8"/>
  </p:notesMasterIdLst>
  <p:sldIdLst>
    <p:sldId id="256" r:id="rId3"/>
    <p:sldId id="296" r:id="rId4"/>
    <p:sldId id="279" r:id="rId5"/>
    <p:sldId id="280" r:id="rId6"/>
    <p:sldId id="294" r:id="rId7"/>
    <p:sldId id="281" r:id="rId8"/>
    <p:sldId id="292" r:id="rId9"/>
    <p:sldId id="284" r:id="rId10"/>
    <p:sldId id="285" r:id="rId11"/>
    <p:sldId id="286" r:id="rId12"/>
    <p:sldId id="287" r:id="rId13"/>
    <p:sldId id="295" r:id="rId14"/>
    <p:sldId id="288" r:id="rId15"/>
    <p:sldId id="289" r:id="rId16"/>
    <p:sldId id="29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zauer Gábor" initials="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6C"/>
    <a:srgbClr val="2B9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>
      <p:cViewPr varScale="1">
        <p:scale>
          <a:sx n="76" d="100"/>
          <a:sy n="76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400" b="1" i="0" u="none" strike="noStrike" baseline="0">
                <a:solidFill>
                  <a:srgbClr val="292466"/>
                </a:solidFill>
                <a:latin typeface="+mn-lt"/>
                <a:cs typeface="Arial"/>
              </a:rPr>
              <a:t>Teljesített kívánságok száma évente </a:t>
            </a:r>
          </a:p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400" b="1" i="0" u="none" strike="noStrike" baseline="0">
                <a:solidFill>
                  <a:srgbClr val="292466"/>
                </a:solidFill>
                <a:latin typeface="+mn-lt"/>
                <a:cs typeface="Arial"/>
              </a:rPr>
              <a:t>2003 - 2024.07.31.</a:t>
            </a:r>
          </a:p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0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Number of wishes granted yearly between 2003 and July 31, 2024</a:t>
            </a:r>
            <a:r>
              <a:rPr lang="hu-HU" sz="10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</c:rich>
      </c:tx>
      <c:layout>
        <c:manualLayout>
          <c:xMode val="edge"/>
          <c:yMode val="edge"/>
          <c:x val="0.10227594688081208"/>
          <c:y val="5.663888651146868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389689906311383E-2"/>
          <c:y val="0.27902384314732398"/>
          <c:w val="0.89521681788948571"/>
          <c:h val="0.631066700901517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darab!$A$3</c:f>
              <c:strCache>
                <c:ptCount val="1"/>
                <c:pt idx="0">
                  <c:v>Tény / Fact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15"/>
                </a:gs>
                <a:gs pos="100000">
                  <a:srgbClr xmlns:mc="http://schemas.openxmlformats.org/markup-compatibility/2006" xmlns:a14="http://schemas.microsoft.com/office/drawing/2010/main" val="000C0C" mc:Ignorable="a14" a14:legacySpreadsheetColorIndex="15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65-4DE6-9C51-3E677D1FC188}"/>
              </c:ext>
            </c:extLst>
          </c:dPt>
          <c:dPt>
            <c:idx val="12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C0C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A65-4DE6-9C51-3E677D1FC188}"/>
              </c:ext>
            </c:extLst>
          </c:dPt>
          <c:dPt>
            <c:idx val="19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C0C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A65-4DE6-9C51-3E677D1FC188}"/>
              </c:ext>
            </c:extLst>
          </c:dPt>
          <c:dPt>
            <c:idx val="2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C0C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A65-4DE6-9C51-3E677D1FC188}"/>
              </c:ext>
            </c:extLst>
          </c:dPt>
          <c:dPt>
            <c:idx val="21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C0C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90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A65-4DE6-9C51-3E677D1FC1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A65-4DE6-9C51-3E677D1FC188}"/>
                </c:ext>
              </c:extLst>
            </c:dLbl>
            <c:dLbl>
              <c:idx val="6"/>
              <c:layout>
                <c:manualLayout>
                  <c:x val="-2.7593818984547967E-3"/>
                  <c:y val="6.114130434782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65-4DE6-9C51-3E677D1FC188}"/>
                </c:ext>
              </c:extLst>
            </c:dLbl>
            <c:dLbl>
              <c:idx val="8"/>
              <c:layout>
                <c:manualLayout>
                  <c:x val="8.0619579009567324E-4"/>
                  <c:y val="8.5226057001027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65-4DE6-9C51-3E677D1FC188}"/>
                </c:ext>
              </c:extLst>
            </c:dLbl>
            <c:dLbl>
              <c:idx val="9"/>
              <c:layout>
                <c:manualLayout>
                  <c:x val="-5.4880068331744384E-3"/>
                  <c:y val="2.6297074576012405E-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65-4DE6-9C51-3E677D1FC188}"/>
                </c:ext>
              </c:extLst>
            </c:dLbl>
            <c:dLbl>
              <c:idx val="10"/>
              <c:layout>
                <c:manualLayout>
                  <c:x val="1.8785524326015539E-3"/>
                  <c:y val="0.121158921031610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287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A65-4DE6-9C51-3E677D1FC188}"/>
                </c:ext>
              </c:extLst>
            </c:dLbl>
            <c:dLbl>
              <c:idx val="11"/>
              <c:layout>
                <c:manualLayout>
                  <c:x val="3.5876849416574715E-3"/>
                  <c:y val="-1.1577205391698918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65-4DE6-9C51-3E677D1FC188}"/>
                </c:ext>
              </c:extLst>
            </c:dLbl>
            <c:dLbl>
              <c:idx val="12"/>
              <c:layout>
                <c:manualLayout>
                  <c:x val="-2.7593818984547464E-3"/>
                  <c:y val="8.3786231884057968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c:spPr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65-4DE6-9C51-3E677D1FC188}"/>
                </c:ext>
              </c:extLst>
            </c:dLbl>
            <c:dLbl>
              <c:idx val="13"/>
              <c:layout>
                <c:manualLayout>
                  <c:x val="-2.7578869083971511E-3"/>
                  <c:y val="2.2593531740735797E-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65-4DE6-9C51-3E677D1FC188}"/>
                </c:ext>
              </c:extLst>
            </c:dLbl>
            <c:dLbl>
              <c:idx val="14"/>
              <c:layout>
                <c:manualLayout>
                  <c:x val="2.0587813526619417E-3"/>
                  <c:y val="7.6700509243409792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36077506040222E-2"/>
                      <c:h val="4.68330979687321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A65-4DE6-9C51-3E677D1FC188}"/>
                </c:ext>
              </c:extLst>
            </c:dLbl>
            <c:dLbl>
              <c:idx val="15"/>
              <c:layout>
                <c:manualLayout>
                  <c:x val="-4.1407024039214653E-3"/>
                  <c:y val="-5.2110079310738334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65-4DE6-9C51-3E677D1FC188}"/>
                </c:ext>
              </c:extLst>
            </c:dLbl>
            <c:dLbl>
              <c:idx val="16"/>
              <c:layout>
                <c:manualLayout>
                  <c:x val="-4.1398333072605346E-3"/>
                  <c:y val="6.7928363574118453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65-4DE6-9C51-3E677D1FC188}"/>
                </c:ext>
              </c:extLst>
            </c:dLbl>
            <c:dLbl>
              <c:idx val="17"/>
              <c:layout>
                <c:manualLayout>
                  <c:x val="-5.5193566161003405E-3"/>
                  <c:y val="-3.4693180301614841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 anchorCtr="0"/>
                <a:lstStyle/>
                <a:p>
                  <a:pPr algn="ctr" rtl="0">
                    <a:defRPr lang="hu-HU" sz="1400" b="1" i="0" u="none" strike="noStrike" kern="1200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65-4DE6-9C51-3E677D1FC188}"/>
                </c:ext>
              </c:extLst>
            </c:dLbl>
            <c:dLbl>
              <c:idx val="18"/>
              <c:layout>
                <c:manualLayout>
                  <c:x val="1.7381933217600812E-6"/>
                  <c:y val="0.1540684197763323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65-4DE6-9C51-3E677D1FC188}"/>
                </c:ext>
              </c:extLst>
            </c:dLbl>
            <c:dLbl>
              <c:idx val="19"/>
              <c:layout>
                <c:manualLayout>
                  <c:x val="-2.0694821052997482E-3"/>
                  <c:y val="9.8422522252653147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ysClr val="windowText" lastClr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81F22B0B-C7C2-4888-88AA-2FCC6B1231D7}" type="VALUE">
                      <a:rPr lang="en-US" sz="1400" b="1" i="0" u="none" strike="noStrike" kern="1200" baseline="0">
                        <a:solidFill>
                          <a:sysClr val="windowText" lastClr="000000"/>
                        </a:solidFill>
                        <a:latin typeface="Arial"/>
                        <a:ea typeface="Arial"/>
                        <a:cs typeface="Arial"/>
                      </a:rPr>
                      <a:pPr algn="ctr" rtl="0">
                        <a:defRPr lang="en-US" sz="1400" b="1" i="0" u="none" strike="noStrike" kern="1200" baseline="0">
                          <a:solidFill>
                            <a:sysClr val="windowText" lastClr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95916114790286E-2"/>
                      <c:h val="5.0045289855072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A65-4DE6-9C51-3E677D1FC188}"/>
                </c:ext>
              </c:extLst>
            </c:dLbl>
            <c:dLbl>
              <c:idx val="20"/>
              <c:layout>
                <c:manualLayout>
                  <c:x val="-2.7593275799134378E-3"/>
                  <c:y val="-1.811594202898555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  <c:txPr>
                <a:bodyPr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15894039735094E-2"/>
                      <c:h val="4.8460144927536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65-4DE6-9C51-3E677D1FC188}"/>
                </c:ext>
              </c:extLst>
            </c:dLbl>
            <c:dLbl>
              <c:idx val="21"/>
              <c:layout>
                <c:manualLayout>
                  <c:x val="-5.5187637969095933E-3"/>
                  <c:y val="-7.9257246376811599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65-4DE6-9C51-3E677D1FC188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darab!$B$1:$W$1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darab!$B$3:$W$3</c:f>
              <c:numCache>
                <c:formatCode>General</c:formatCode>
                <c:ptCount val="22"/>
                <c:pt idx="0">
                  <c:v>2</c:v>
                </c:pt>
                <c:pt idx="1">
                  <c:v>56</c:v>
                </c:pt>
                <c:pt idx="2">
                  <c:v>140</c:v>
                </c:pt>
                <c:pt idx="3">
                  <c:v>196</c:v>
                </c:pt>
                <c:pt idx="4">
                  <c:v>223</c:v>
                </c:pt>
                <c:pt idx="5">
                  <c:v>268</c:v>
                </c:pt>
                <c:pt idx="6">
                  <c:v>253</c:v>
                </c:pt>
                <c:pt idx="7">
                  <c:v>265</c:v>
                </c:pt>
                <c:pt idx="8">
                  <c:v>266</c:v>
                </c:pt>
                <c:pt idx="9">
                  <c:v>270</c:v>
                </c:pt>
                <c:pt idx="10">
                  <c:v>288</c:v>
                </c:pt>
                <c:pt idx="11">
                  <c:v>267</c:v>
                </c:pt>
                <c:pt idx="12">
                  <c:v>265</c:v>
                </c:pt>
                <c:pt idx="13">
                  <c:v>273</c:v>
                </c:pt>
                <c:pt idx="14">
                  <c:v>263</c:v>
                </c:pt>
                <c:pt idx="15">
                  <c:v>233</c:v>
                </c:pt>
                <c:pt idx="16">
                  <c:v>259</c:v>
                </c:pt>
                <c:pt idx="17">
                  <c:v>227</c:v>
                </c:pt>
                <c:pt idx="18">
                  <c:v>305</c:v>
                </c:pt>
                <c:pt idx="19">
                  <c:v>309</c:v>
                </c:pt>
                <c:pt idx="20">
                  <c:v>320</c:v>
                </c:pt>
                <c:pt idx="21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A65-4DE6-9C51-3E677D1FC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806784"/>
        <c:axId val="224808320"/>
      </c:barChart>
      <c:catAx>
        <c:axId val="2248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hu-HU"/>
          </a:p>
        </c:txPr>
        <c:crossAx val="224808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808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2248067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solidFill>
        <a:srgbClr val="FFFFCC"/>
      </a:solidFill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hu-HU" sz="1800"/>
              <a:t>Costs</a:t>
            </a:r>
            <a:r>
              <a:rPr lang="hu-HU" sz="1800" baseline="0"/>
              <a:t> structure of Magic Lamp Foundation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96920301230738E-2"/>
          <c:y val="0.25081953864766682"/>
          <c:w val="0.48914156065420145"/>
          <c:h val="0.64718901289270925"/>
        </c:manualLayout>
      </c:layout>
      <c:bar3DChart>
        <c:barDir val="col"/>
        <c:grouping val="percentStacked"/>
        <c:varyColors val="0"/>
        <c:ser>
          <c:idx val="1"/>
          <c:order val="0"/>
          <c:tx>
            <c:strRef>
              <c:f>'Bev-ráf-EN'!$A$29</c:f>
              <c:strCache>
                <c:ptCount val="1"/>
                <c:pt idx="0">
                  <c:v>Other material costs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'Bev-ráf-EN'!$J$28:$L$28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'Bev-ráf-EN'!$J$29:$L$29</c:f>
              <c:numCache>
                <c:formatCode>0%</c:formatCode>
                <c:ptCount val="3"/>
                <c:pt idx="0">
                  <c:v>0.2408455027847213</c:v>
                </c:pt>
                <c:pt idx="1">
                  <c:v>0.25620440849984144</c:v>
                </c:pt>
                <c:pt idx="2">
                  <c:v>0.32809614698260481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2-4A36-A2DC-4361EF5B57F1}"/>
            </c:ext>
          </c:extLst>
        </c:ser>
        <c:ser>
          <c:idx val="2"/>
          <c:order val="1"/>
          <c:tx>
            <c:strRef>
              <c:f>'Bev-ráf-EN'!$A$30</c:f>
              <c:strCache>
                <c:ptCount val="1"/>
                <c:pt idx="0">
                  <c:v>Employee costs (volunteers&amp; 4 employees)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'Bev-ráf-EN'!$J$28:$L$28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'Bev-ráf-EN'!$J$30:$L$30</c:f>
              <c:numCache>
                <c:formatCode>0%</c:formatCode>
                <c:ptCount val="3"/>
                <c:pt idx="0">
                  <c:v>0.27783624961627856</c:v>
                </c:pt>
                <c:pt idx="1">
                  <c:v>0.26522359657469075</c:v>
                </c:pt>
                <c:pt idx="2">
                  <c:v>0.27816054497773224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2-4A36-A2DC-4361EF5B57F1}"/>
            </c:ext>
          </c:extLst>
        </c:ser>
        <c:ser>
          <c:idx val="4"/>
          <c:order val="2"/>
          <c:tx>
            <c:strRef>
              <c:f>'Bev-ráf-EN'!$A$31</c:f>
              <c:strCache>
                <c:ptCount val="1"/>
                <c:pt idx="0">
                  <c:v>Direct material type cost of wishes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'Bev-ráf-EN'!$J$28:$L$28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'Bev-ráf-EN'!$J$31:$L$31</c:f>
              <c:numCache>
                <c:formatCode>0%</c:formatCode>
                <c:ptCount val="3"/>
                <c:pt idx="0">
                  <c:v>0.4813182475990001</c:v>
                </c:pt>
                <c:pt idx="1">
                  <c:v>0.47857199492546781</c:v>
                </c:pt>
                <c:pt idx="2">
                  <c:v>0.39374330803966295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2-4A36-A2DC-4361EF5B5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817920"/>
        <c:axId val="162819456"/>
        <c:axId val="0"/>
      </c:bar3DChart>
      <c:catAx>
        <c:axId val="16281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819456"/>
        <c:crosses val="autoZero"/>
        <c:auto val="1"/>
        <c:lblAlgn val="ctr"/>
        <c:lblOffset val="100"/>
        <c:noMultiLvlLbl val="0"/>
      </c:catAx>
      <c:valAx>
        <c:axId val="162819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281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489559579290731"/>
          <c:y val="0.25986731370830396"/>
          <c:w val="0.32729115787653379"/>
          <c:h val="0.68326967926663129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800" b="1" i="0" baseline="0"/>
              <a:t>Costs structure of Magic Lamp Foundation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62958255157701"/>
          <c:y val="0.18434833475727599"/>
          <c:w val="0.78880329422331164"/>
          <c:h val="0.62763864194395069"/>
        </c:manualLayout>
      </c:layout>
      <c:bar3DChart>
        <c:barDir val="col"/>
        <c:grouping val="percentStacked"/>
        <c:varyColors val="0"/>
        <c:ser>
          <c:idx val="2"/>
          <c:order val="0"/>
          <c:tx>
            <c:strRef>
              <c:f>'Bev-ráf-EN'!$A$59</c:f>
              <c:strCache>
                <c:ptCount val="1"/>
                <c:pt idx="0">
                  <c:v>Fulfillment of wishes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'Bev-ráf-EN'!$J$58:$L$58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'Bev-ráf-EN'!$J$59:$L$59</c:f>
              <c:numCache>
                <c:formatCode>0%</c:formatCode>
                <c:ptCount val="3"/>
                <c:pt idx="0">
                  <c:v>0.8377845020392054</c:v>
                </c:pt>
                <c:pt idx="1">
                  <c:v>0.86560418648905801</c:v>
                </c:pt>
                <c:pt idx="2">
                  <c:v>0.827498719798892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A-48F4-90CE-0B21BA061ED0}"/>
            </c:ext>
          </c:extLst>
        </c:ser>
        <c:ser>
          <c:idx val="1"/>
          <c:order val="1"/>
          <c:tx>
            <c:strRef>
              <c:f>'Bev-ráf-EN'!$A$60</c:f>
              <c:strCache>
                <c:ptCount val="1"/>
                <c:pt idx="0">
                  <c:v>Other costs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'Bev-ráf-EN'!$J$58:$L$58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'Bev-ráf-EN'!$J$60:$L$60</c:f>
              <c:numCache>
                <c:formatCode>0%</c:formatCode>
                <c:ptCount val="3"/>
                <c:pt idx="0">
                  <c:v>0.16221549796079462</c:v>
                </c:pt>
                <c:pt idx="1">
                  <c:v>0.13439581351094196</c:v>
                </c:pt>
                <c:pt idx="2">
                  <c:v>0.17250128020110794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A-48F4-90CE-0B21BA061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45664"/>
        <c:axId val="163254656"/>
        <c:axId val="0"/>
      </c:bar3DChart>
      <c:catAx>
        <c:axId val="16294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254656"/>
        <c:crosses val="autoZero"/>
        <c:auto val="1"/>
        <c:lblAlgn val="ctr"/>
        <c:lblOffset val="100"/>
        <c:noMultiLvlLbl val="0"/>
      </c:catAx>
      <c:valAx>
        <c:axId val="163254656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2945664"/>
        <c:crosses val="autoZero"/>
        <c:crossBetween val="between"/>
      </c:valAx>
    </c:plotArea>
    <c:legend>
      <c:legendPos val="b"/>
      <c:overlay val="0"/>
      <c:spPr>
        <a:ln>
          <a:solidFill>
            <a:srgbClr val="4F81BD"/>
          </a:solidFill>
        </a:ln>
      </c:spPr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10008-5DBE-4224-AAA0-4F44DB857B3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72DA9C6E-EA6D-4DFB-9724-069FFBCB12A0}">
      <dgm:prSet phldrT="[Szöveg]"/>
      <dgm:spPr/>
      <dgm:t>
        <a:bodyPr/>
        <a:lstStyle/>
        <a:p>
          <a:r>
            <a:rPr lang="hu-HU" b="1" dirty="0">
              <a:solidFill>
                <a:srgbClr val="FF0000"/>
              </a:solidFill>
            </a:rPr>
            <a:t>JOY</a:t>
          </a:r>
        </a:p>
      </dgm:t>
    </dgm:pt>
    <dgm:pt modelId="{F4D43C08-ED81-4175-845B-A78D19A61292}" type="parTrans" cxnId="{0C0E7799-048F-4814-805D-16684793CB3B}">
      <dgm:prSet/>
      <dgm:spPr/>
      <dgm:t>
        <a:bodyPr/>
        <a:lstStyle/>
        <a:p>
          <a:endParaRPr lang="hu-HU" b="1"/>
        </a:p>
      </dgm:t>
    </dgm:pt>
    <dgm:pt modelId="{6EF87B09-0D12-457E-8897-5BC17896CA44}" type="sibTrans" cxnId="{0C0E7799-048F-4814-805D-16684793CB3B}">
      <dgm:prSet/>
      <dgm:spPr/>
      <dgm:t>
        <a:bodyPr/>
        <a:lstStyle/>
        <a:p>
          <a:endParaRPr lang="hu-HU" b="1"/>
        </a:p>
      </dgm:t>
    </dgm:pt>
    <dgm:pt modelId="{DA48A377-B7CE-4F18-828F-8FE8EE5E65CA}">
      <dgm:prSet phldrT="[Szöveg]"/>
      <dgm:spPr/>
      <dgm:t>
        <a:bodyPr/>
        <a:lstStyle/>
        <a:p>
          <a:r>
            <a:rPr lang="hu-HU" b="1" dirty="0">
              <a:solidFill>
                <a:srgbClr val="FF0000"/>
              </a:solidFill>
            </a:rPr>
            <a:t>STRENGTH</a:t>
          </a:r>
        </a:p>
      </dgm:t>
    </dgm:pt>
    <dgm:pt modelId="{E7324E03-76A4-47D2-95B5-B4456F0C1E0B}" type="parTrans" cxnId="{C0050B98-1295-4B74-B3D6-3444D2678A43}">
      <dgm:prSet/>
      <dgm:spPr/>
      <dgm:t>
        <a:bodyPr/>
        <a:lstStyle/>
        <a:p>
          <a:endParaRPr lang="hu-HU" b="1"/>
        </a:p>
      </dgm:t>
    </dgm:pt>
    <dgm:pt modelId="{673F4275-E686-4CEE-BC43-4D47DA820CDB}" type="sibTrans" cxnId="{C0050B98-1295-4B74-B3D6-3444D2678A43}">
      <dgm:prSet/>
      <dgm:spPr/>
      <dgm:t>
        <a:bodyPr/>
        <a:lstStyle/>
        <a:p>
          <a:endParaRPr lang="hu-HU" b="1"/>
        </a:p>
      </dgm:t>
    </dgm:pt>
    <dgm:pt modelId="{B3778DCC-A855-4E8D-BF19-84EEA58A0F16}">
      <dgm:prSet phldrT="[Szöveg]"/>
      <dgm:spPr/>
      <dgm:t>
        <a:bodyPr/>
        <a:lstStyle/>
        <a:p>
          <a:r>
            <a:rPr lang="hu-HU" b="1" dirty="0">
              <a:solidFill>
                <a:srgbClr val="FF0000"/>
              </a:solidFill>
            </a:rPr>
            <a:t>HEALING</a:t>
          </a:r>
        </a:p>
      </dgm:t>
    </dgm:pt>
    <dgm:pt modelId="{8F753838-4AF4-4862-9690-5E57C1062CDB}" type="parTrans" cxnId="{6DFD60CB-80F9-425A-B8F7-65D942635732}">
      <dgm:prSet/>
      <dgm:spPr/>
      <dgm:t>
        <a:bodyPr/>
        <a:lstStyle/>
        <a:p>
          <a:endParaRPr lang="hu-HU" b="1"/>
        </a:p>
      </dgm:t>
    </dgm:pt>
    <dgm:pt modelId="{2D69ED0F-D1FB-4541-A606-17D746DEF6A5}" type="sibTrans" cxnId="{6DFD60CB-80F9-425A-B8F7-65D942635732}">
      <dgm:prSet/>
      <dgm:spPr/>
      <dgm:t>
        <a:bodyPr/>
        <a:lstStyle/>
        <a:p>
          <a:endParaRPr lang="hu-HU" b="1"/>
        </a:p>
      </dgm:t>
    </dgm:pt>
    <dgm:pt modelId="{DECF5E16-D76E-4C22-9D8B-50F1E88DBBF2}" type="pres">
      <dgm:prSet presAssocID="{CF310008-5DBE-4224-AAA0-4F44DB857B37}" presName="Name0" presStyleCnt="0">
        <dgm:presLayoutVars>
          <dgm:dir/>
          <dgm:resizeHandles val="exact"/>
        </dgm:presLayoutVars>
      </dgm:prSet>
      <dgm:spPr/>
    </dgm:pt>
    <dgm:pt modelId="{18FE859B-CEE6-4D78-A74B-70160955120A}" type="pres">
      <dgm:prSet presAssocID="{72DA9C6E-EA6D-4DFB-9724-069FFBCB12A0}" presName="node" presStyleLbl="node1" presStyleIdx="0" presStyleCnt="3">
        <dgm:presLayoutVars>
          <dgm:bulletEnabled val="1"/>
        </dgm:presLayoutVars>
      </dgm:prSet>
      <dgm:spPr/>
    </dgm:pt>
    <dgm:pt modelId="{125BD889-D4FB-418C-9F0E-DD0028425C2F}" type="pres">
      <dgm:prSet presAssocID="{6EF87B09-0D12-457E-8897-5BC17896CA44}" presName="sibTrans" presStyleLbl="sibTrans2D1" presStyleIdx="0" presStyleCnt="2"/>
      <dgm:spPr/>
    </dgm:pt>
    <dgm:pt modelId="{E7BF01F8-CCE6-42BA-A706-B20AD2477CD2}" type="pres">
      <dgm:prSet presAssocID="{6EF87B09-0D12-457E-8897-5BC17896CA44}" presName="connectorText" presStyleLbl="sibTrans2D1" presStyleIdx="0" presStyleCnt="2"/>
      <dgm:spPr/>
    </dgm:pt>
    <dgm:pt modelId="{B732C8A6-EBE1-4864-9025-C2A8A53750C1}" type="pres">
      <dgm:prSet presAssocID="{DA48A377-B7CE-4F18-828F-8FE8EE5E65CA}" presName="node" presStyleLbl="node1" presStyleIdx="1" presStyleCnt="3">
        <dgm:presLayoutVars>
          <dgm:bulletEnabled val="1"/>
        </dgm:presLayoutVars>
      </dgm:prSet>
      <dgm:spPr/>
    </dgm:pt>
    <dgm:pt modelId="{55458F52-2E8C-4DE8-9B77-A03D820193C8}" type="pres">
      <dgm:prSet presAssocID="{673F4275-E686-4CEE-BC43-4D47DA820CDB}" presName="sibTrans" presStyleLbl="sibTrans2D1" presStyleIdx="1" presStyleCnt="2"/>
      <dgm:spPr/>
    </dgm:pt>
    <dgm:pt modelId="{460A1E75-408B-4150-812F-2C2F647C6127}" type="pres">
      <dgm:prSet presAssocID="{673F4275-E686-4CEE-BC43-4D47DA820CDB}" presName="connectorText" presStyleLbl="sibTrans2D1" presStyleIdx="1" presStyleCnt="2"/>
      <dgm:spPr/>
    </dgm:pt>
    <dgm:pt modelId="{071F4B41-F3BA-42E7-A2AA-8231D13B115D}" type="pres">
      <dgm:prSet presAssocID="{B3778DCC-A855-4E8D-BF19-84EEA58A0F16}" presName="node" presStyleLbl="node1" presStyleIdx="2" presStyleCnt="3">
        <dgm:presLayoutVars>
          <dgm:bulletEnabled val="1"/>
        </dgm:presLayoutVars>
      </dgm:prSet>
      <dgm:spPr/>
    </dgm:pt>
  </dgm:ptLst>
  <dgm:cxnLst>
    <dgm:cxn modelId="{BE159A27-CC32-4B4D-A919-9A8924AEFBDF}" type="presOf" srcId="{CF310008-5DBE-4224-AAA0-4F44DB857B37}" destId="{DECF5E16-D76E-4C22-9D8B-50F1E88DBBF2}" srcOrd="0" destOrd="0" presId="urn:microsoft.com/office/officeart/2005/8/layout/process1"/>
    <dgm:cxn modelId="{4493DC2C-59AD-4975-944A-64517003D1DC}" type="presOf" srcId="{673F4275-E686-4CEE-BC43-4D47DA820CDB}" destId="{460A1E75-408B-4150-812F-2C2F647C6127}" srcOrd="1" destOrd="0" presId="urn:microsoft.com/office/officeart/2005/8/layout/process1"/>
    <dgm:cxn modelId="{D4262436-0F22-4459-9D31-455213E74DCA}" type="presOf" srcId="{6EF87B09-0D12-457E-8897-5BC17896CA44}" destId="{125BD889-D4FB-418C-9F0E-DD0028425C2F}" srcOrd="0" destOrd="0" presId="urn:microsoft.com/office/officeart/2005/8/layout/process1"/>
    <dgm:cxn modelId="{7DC88660-CF08-4BE6-9E88-33CE76A5EBD2}" type="presOf" srcId="{72DA9C6E-EA6D-4DFB-9724-069FFBCB12A0}" destId="{18FE859B-CEE6-4D78-A74B-70160955120A}" srcOrd="0" destOrd="0" presId="urn:microsoft.com/office/officeart/2005/8/layout/process1"/>
    <dgm:cxn modelId="{925D6356-2DBD-4055-B2CF-79597793D7DB}" type="presOf" srcId="{6EF87B09-0D12-457E-8897-5BC17896CA44}" destId="{E7BF01F8-CCE6-42BA-A706-B20AD2477CD2}" srcOrd="1" destOrd="0" presId="urn:microsoft.com/office/officeart/2005/8/layout/process1"/>
    <dgm:cxn modelId="{C0050B98-1295-4B74-B3D6-3444D2678A43}" srcId="{CF310008-5DBE-4224-AAA0-4F44DB857B37}" destId="{DA48A377-B7CE-4F18-828F-8FE8EE5E65CA}" srcOrd="1" destOrd="0" parTransId="{E7324E03-76A4-47D2-95B5-B4456F0C1E0B}" sibTransId="{673F4275-E686-4CEE-BC43-4D47DA820CDB}"/>
    <dgm:cxn modelId="{0C0E7799-048F-4814-805D-16684793CB3B}" srcId="{CF310008-5DBE-4224-AAA0-4F44DB857B37}" destId="{72DA9C6E-EA6D-4DFB-9724-069FFBCB12A0}" srcOrd="0" destOrd="0" parTransId="{F4D43C08-ED81-4175-845B-A78D19A61292}" sibTransId="{6EF87B09-0D12-457E-8897-5BC17896CA44}"/>
    <dgm:cxn modelId="{E8F497A1-2F3B-4475-B99F-EF8C9883B1E8}" type="presOf" srcId="{673F4275-E686-4CEE-BC43-4D47DA820CDB}" destId="{55458F52-2E8C-4DE8-9B77-A03D820193C8}" srcOrd="0" destOrd="0" presId="urn:microsoft.com/office/officeart/2005/8/layout/process1"/>
    <dgm:cxn modelId="{4D2DE7A1-2499-48F6-A8EF-11EA8E75612D}" type="presOf" srcId="{DA48A377-B7CE-4F18-828F-8FE8EE5E65CA}" destId="{B732C8A6-EBE1-4864-9025-C2A8A53750C1}" srcOrd="0" destOrd="0" presId="urn:microsoft.com/office/officeart/2005/8/layout/process1"/>
    <dgm:cxn modelId="{306664A8-86C0-471E-9F4E-09319D530E2A}" type="presOf" srcId="{B3778DCC-A855-4E8D-BF19-84EEA58A0F16}" destId="{071F4B41-F3BA-42E7-A2AA-8231D13B115D}" srcOrd="0" destOrd="0" presId="urn:microsoft.com/office/officeart/2005/8/layout/process1"/>
    <dgm:cxn modelId="{6DFD60CB-80F9-425A-B8F7-65D942635732}" srcId="{CF310008-5DBE-4224-AAA0-4F44DB857B37}" destId="{B3778DCC-A855-4E8D-BF19-84EEA58A0F16}" srcOrd="2" destOrd="0" parTransId="{8F753838-4AF4-4862-9690-5E57C1062CDB}" sibTransId="{2D69ED0F-D1FB-4541-A606-17D746DEF6A5}"/>
    <dgm:cxn modelId="{69326784-2478-43C0-A27B-4FE3469442E3}" type="presParOf" srcId="{DECF5E16-D76E-4C22-9D8B-50F1E88DBBF2}" destId="{18FE859B-CEE6-4D78-A74B-70160955120A}" srcOrd="0" destOrd="0" presId="urn:microsoft.com/office/officeart/2005/8/layout/process1"/>
    <dgm:cxn modelId="{4F378FD9-0402-4752-B78A-3DD78A94ED46}" type="presParOf" srcId="{DECF5E16-D76E-4C22-9D8B-50F1E88DBBF2}" destId="{125BD889-D4FB-418C-9F0E-DD0028425C2F}" srcOrd="1" destOrd="0" presId="urn:microsoft.com/office/officeart/2005/8/layout/process1"/>
    <dgm:cxn modelId="{C52F1527-9B77-479A-B47D-B25E9B8532DC}" type="presParOf" srcId="{125BD889-D4FB-418C-9F0E-DD0028425C2F}" destId="{E7BF01F8-CCE6-42BA-A706-B20AD2477CD2}" srcOrd="0" destOrd="0" presId="urn:microsoft.com/office/officeart/2005/8/layout/process1"/>
    <dgm:cxn modelId="{76A4921E-2F75-4B8B-8B8B-4D58615F2A06}" type="presParOf" srcId="{DECF5E16-D76E-4C22-9D8B-50F1E88DBBF2}" destId="{B732C8A6-EBE1-4864-9025-C2A8A53750C1}" srcOrd="2" destOrd="0" presId="urn:microsoft.com/office/officeart/2005/8/layout/process1"/>
    <dgm:cxn modelId="{7878A5E8-DBF9-4044-A8BD-BA17FC9487CD}" type="presParOf" srcId="{DECF5E16-D76E-4C22-9D8B-50F1E88DBBF2}" destId="{55458F52-2E8C-4DE8-9B77-A03D820193C8}" srcOrd="3" destOrd="0" presId="urn:microsoft.com/office/officeart/2005/8/layout/process1"/>
    <dgm:cxn modelId="{9511AB6B-8F7C-4587-8C00-F2523FAC03E1}" type="presParOf" srcId="{55458F52-2E8C-4DE8-9B77-A03D820193C8}" destId="{460A1E75-408B-4150-812F-2C2F647C6127}" srcOrd="0" destOrd="0" presId="urn:microsoft.com/office/officeart/2005/8/layout/process1"/>
    <dgm:cxn modelId="{BB0CB0C0-C205-4CEE-B6DD-F6FFB9E3B518}" type="presParOf" srcId="{DECF5E16-D76E-4C22-9D8B-50F1E88DBBF2}" destId="{071F4B41-F3BA-42E7-A2AA-8231D13B11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E859B-CEE6-4D78-A74B-70160955120A}">
      <dsp:nvSpPr>
        <dsp:cNvPr id="0" name=""/>
        <dsp:cNvSpPr/>
      </dsp:nvSpPr>
      <dsp:spPr>
        <a:xfrm>
          <a:off x="5357" y="369986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FF0000"/>
              </a:solidFill>
            </a:rPr>
            <a:t>JOY</a:t>
          </a:r>
        </a:p>
      </dsp:txBody>
      <dsp:txXfrm>
        <a:off x="33499" y="398128"/>
        <a:ext cx="1545106" cy="904550"/>
      </dsp:txXfrm>
    </dsp:sp>
    <dsp:sp modelId="{125BD889-D4FB-418C-9F0E-DD0028425C2F}">
      <dsp:nvSpPr>
        <dsp:cNvPr id="0" name=""/>
        <dsp:cNvSpPr/>
      </dsp:nvSpPr>
      <dsp:spPr>
        <a:xfrm>
          <a:off x="1766887" y="651831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b="1" kern="1200"/>
        </a:p>
      </dsp:txBody>
      <dsp:txXfrm>
        <a:off x="1766887" y="731260"/>
        <a:ext cx="237646" cy="238286"/>
      </dsp:txXfrm>
    </dsp:sp>
    <dsp:sp modelId="{B732C8A6-EBE1-4864-9025-C2A8A53750C1}">
      <dsp:nvSpPr>
        <dsp:cNvPr id="0" name=""/>
        <dsp:cNvSpPr/>
      </dsp:nvSpPr>
      <dsp:spPr>
        <a:xfrm>
          <a:off x="2247304" y="369986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FF0000"/>
              </a:solidFill>
            </a:rPr>
            <a:t>STRENGTH</a:t>
          </a:r>
        </a:p>
      </dsp:txBody>
      <dsp:txXfrm>
        <a:off x="2275446" y="398128"/>
        <a:ext cx="1545106" cy="904550"/>
      </dsp:txXfrm>
    </dsp:sp>
    <dsp:sp modelId="{55458F52-2E8C-4DE8-9B77-A03D820193C8}">
      <dsp:nvSpPr>
        <dsp:cNvPr id="0" name=""/>
        <dsp:cNvSpPr/>
      </dsp:nvSpPr>
      <dsp:spPr>
        <a:xfrm>
          <a:off x="4008834" y="651831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b="1" kern="1200"/>
        </a:p>
      </dsp:txBody>
      <dsp:txXfrm>
        <a:off x="4008834" y="731260"/>
        <a:ext cx="237646" cy="238286"/>
      </dsp:txXfrm>
    </dsp:sp>
    <dsp:sp modelId="{071F4B41-F3BA-42E7-A2AA-8231D13B115D}">
      <dsp:nvSpPr>
        <dsp:cNvPr id="0" name=""/>
        <dsp:cNvSpPr/>
      </dsp:nvSpPr>
      <dsp:spPr>
        <a:xfrm>
          <a:off x="4489251" y="369986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rgbClr val="FF0000"/>
              </a:solidFill>
            </a:rPr>
            <a:t>HEALING</a:t>
          </a:r>
        </a:p>
      </dsp:txBody>
      <dsp:txXfrm>
        <a:off x="4517393" y="398128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0.26464</cdr:x>
      <cdr:y>0.71484</cdr:y>
    </cdr:from>
    <cdr:to>
      <cdr:x>0.85264</cdr:x>
      <cdr:y>0.78648</cdr:y>
    </cdr:to>
    <cdr:sp macro="" textlink="">
      <cdr:nvSpPr>
        <cdr:cNvPr id="10246" name="Rectangle 6"/>
        <cdr:cNvSpPr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464689" y="4059192"/>
          <a:ext cx="5416160" cy="340474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FF0000" mc:Ignorable="a14" a14:legacySpreadsheetColorIndex="1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0" anchor="ctr" anchorCtr="0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523F5DC4-E156-4E88-AB93-52CBD9A82EA5}" type="TxLink">
            <a:rPr lang="hu-HU" sz="2000" b="1" i="0" u="none" strike="noStrike" baseline="0">
              <a:solidFill>
                <a:srgbClr val="000080"/>
              </a:solidFill>
              <a:latin typeface="+mn-lt"/>
              <a:cs typeface="Arial"/>
            </a:rPr>
            <a:pPr algn="ctr" rtl="0">
              <a:defRPr sz="1000"/>
            </a:pPr>
            <a:t>Összesen  5134 teljesített kívánság.</a:t>
          </a:fld>
          <a:endParaRPr lang="hu-HU" sz="2000" b="1" i="0" u="none" strike="noStrike" baseline="0">
            <a:solidFill>
              <a:srgbClr val="000080"/>
            </a:solidFill>
            <a:latin typeface="+mn-lt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179A-5BC9-4F09-98DD-F1AEBDD38C53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2E03-4399-4605-AD16-3A853EF449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44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3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5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E5F-0F24-4EC8-8BAE-98FC47922496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74B-9653-4730-955C-3B93BA432C0D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0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BD8B-7DE6-4353-A5A5-C52FAAA799B0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86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F91-AD87-44FD-A8BA-B0D890A90056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8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56DA-4C18-41B3-9A1F-E9B6277634D8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0692-52B3-4CF4-8C2C-D060F4491DA7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8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23A7-159C-4772-9F52-D6CBAEA6A159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8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A69-85A5-418D-A027-64C29EDB4B5F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4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F7D-36DF-4815-87DB-EFD406B09E0E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1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4BB3-081A-4DE2-B557-06A58D77937B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3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46CC-6FA9-4A61-8B1E-4C1281067598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2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33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2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9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8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C0E041-1C0D-4D60-84B1-B37AE749BE01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9470D4-9BDB-4026-81BA-6626E3FA7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5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8F98B1-8CB9-4524-B436-C747E829C1FE}" type="datetime1">
              <a:rPr lang="hu-HU" smtClean="0"/>
              <a:pPr/>
              <a:t>2024. 08. 08.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79C3A8-F1BD-47EB-BA35-CE0925A8F3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8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csodalampa.hu/" TargetMode="External"/><Relationship Id="rId7" Type="http://schemas.openxmlformats.org/officeDocument/2006/relationships/hyperlink" Target="http://www.instagram.com/csodalampaalapitvany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youtube.com/csodalampi" TargetMode="External"/><Relationship Id="rId5" Type="http://schemas.openxmlformats.org/officeDocument/2006/relationships/hyperlink" Target="http://www.facebook.com/csodalampa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csodabogarak.com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sodabogara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62219" y="556704"/>
            <a:ext cx="8280920" cy="6048672"/>
          </a:xfrm>
          <a:prstGeom prst="rect">
            <a:avLst/>
          </a:prstGeom>
          <a:solidFill>
            <a:schemeClr val="bg1"/>
          </a:solidFill>
          <a:ln w="38100">
            <a:solidFill>
              <a:srgbClr val="1D0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69350" y="2449072"/>
            <a:ext cx="7772400" cy="1627999"/>
          </a:xfrm>
        </p:spPr>
        <p:txBody>
          <a:bodyPr>
            <a:noAutofit/>
          </a:bodyPr>
          <a:lstStyle/>
          <a:p>
            <a:r>
              <a:rPr lang="hu-HU" sz="4000" b="1" spc="50" dirty="0" err="1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spc="50" dirty="0" err="1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spc="50" dirty="0" err="1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old</a:t>
            </a:r>
            <a:b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spc="50" dirty="0" err="1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spc="50" dirty="0" err="1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Lamp</a:t>
            </a:r>
            <a:r>
              <a:rPr lang="hu-HU" sz="4000" b="1" spc="50" dirty="0">
                <a:ln w="11430"/>
                <a:solidFill>
                  <a:srgbClr val="1D08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69350" y="4367425"/>
            <a:ext cx="5432648" cy="1752600"/>
          </a:xfrm>
        </p:spPr>
        <p:txBody>
          <a:bodyPr>
            <a:normAutofit fontScale="62500" lnSpcReduction="20000"/>
          </a:bodyPr>
          <a:lstStyle/>
          <a:p>
            <a:r>
              <a:rPr lang="hu-HU" dirty="0" err="1">
                <a:hlinkClick r:id="rId3"/>
              </a:rPr>
              <a:t>www.csodalampa.hu</a:t>
            </a:r>
            <a:endParaRPr lang="hu-HU" dirty="0"/>
          </a:p>
          <a:p>
            <a:r>
              <a:rPr lang="hu-HU" dirty="0">
                <a:hlinkClick r:id="rId4"/>
              </a:rPr>
              <a:t>www.csodabogarak.com</a:t>
            </a:r>
            <a:endParaRPr lang="hu-HU" dirty="0"/>
          </a:p>
          <a:p>
            <a:r>
              <a:rPr lang="hu-HU" dirty="0">
                <a:hlinkClick r:id="rId5"/>
              </a:rPr>
              <a:t>www.facebook.com/csodalampa</a:t>
            </a:r>
            <a:endParaRPr lang="hu-HU" dirty="0"/>
          </a:p>
          <a:p>
            <a:r>
              <a:rPr lang="hu-HU" dirty="0">
                <a:hlinkClick r:id="rId6"/>
              </a:rPr>
              <a:t>www.youtube.com/csodalampi</a:t>
            </a:r>
            <a:endParaRPr lang="hu-HU" dirty="0"/>
          </a:p>
          <a:p>
            <a:r>
              <a:rPr lang="hu-HU" dirty="0">
                <a:hlinkClick r:id="rId7"/>
              </a:rPr>
              <a:t>www.instagram.com/csodalampaalapitvany</a:t>
            </a:r>
            <a:endParaRPr lang="hu-HU" dirty="0"/>
          </a:p>
          <a:p>
            <a:endParaRPr lang="hu-HU" dirty="0"/>
          </a:p>
          <a:p>
            <a:r>
              <a:rPr lang="hu-H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31, 2024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28" y="4367425"/>
            <a:ext cx="1778081" cy="16972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363D96-8116-322E-21F5-7B2F1C1728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55254"/>
            <a:ext cx="1891610" cy="576941"/>
          </a:xfrm>
          <a:prstGeom prst="rect">
            <a:avLst/>
          </a:prstGeom>
        </p:spPr>
      </p:pic>
      <p:pic>
        <p:nvPicPr>
          <p:cNvPr id="10" name="Kép 9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87855574-33C6-3351-885A-1173EF0E3A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562305"/>
            <a:ext cx="2555384" cy="18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1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hu-HU" sz="3600" b="1" spc="-100" dirty="0">
              <a:solidFill>
                <a:srgbClr val="1D0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95378" y="1762188"/>
            <a:ext cx="1755791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6" name="Lekerekített téglalap 5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7" name="Lekerekített téglalap 4"/>
            <p:cNvSpPr/>
            <p:nvPr/>
          </p:nvSpPr>
          <p:spPr>
            <a:xfrm>
              <a:off x="1393075" y="3455397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>
                  <a:solidFill>
                    <a:srgbClr val="1D086C"/>
                  </a:solidFill>
                </a:rPr>
                <a:t>1%</a:t>
              </a:r>
              <a:endParaRPr lang="hu-HU" sz="4000" kern="1200" dirty="0">
                <a:solidFill>
                  <a:srgbClr val="1D086C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779016" y="1752502"/>
            <a:ext cx="2808312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9" name="Lekerekített téglalap 8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err="1">
                  <a:solidFill>
                    <a:srgbClr val="1D086C"/>
                  </a:solidFill>
                </a:rPr>
                <a:t>Company</a:t>
              </a:r>
              <a:r>
                <a:rPr lang="hu-HU" sz="2000" kern="1200" dirty="0">
                  <a:solidFill>
                    <a:srgbClr val="1D086C"/>
                  </a:solidFill>
                </a:rPr>
                <a:t> </a:t>
              </a:r>
              <a:r>
                <a:rPr lang="hu-HU" sz="2000" kern="1200" dirty="0" err="1">
                  <a:solidFill>
                    <a:srgbClr val="1D086C"/>
                  </a:solidFill>
                </a:rPr>
                <a:t>donations</a:t>
              </a:r>
              <a:endParaRPr lang="hu-HU" sz="2000" kern="1200" dirty="0">
                <a:solidFill>
                  <a:srgbClr val="1D086C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813259" y="1732136"/>
            <a:ext cx="2709274" cy="918581"/>
            <a:chOff x="1382812" y="3310125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12" name="Lekerekített téglalap 11"/>
            <p:cNvSpPr/>
            <p:nvPr/>
          </p:nvSpPr>
          <p:spPr>
            <a:xfrm>
              <a:off x="1382812" y="3310125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Lekerekített téglalap 4"/>
            <p:cNvSpPr/>
            <p:nvPr/>
          </p:nvSpPr>
          <p:spPr>
            <a:xfrm>
              <a:off x="1405580" y="3363075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err="1">
                  <a:solidFill>
                    <a:srgbClr val="1D086C"/>
                  </a:solidFill>
                </a:rPr>
                <a:t>Private</a:t>
              </a:r>
              <a:r>
                <a:rPr lang="hu-HU" sz="2000" kern="1200" dirty="0">
                  <a:solidFill>
                    <a:srgbClr val="1D086C"/>
                  </a:solidFill>
                </a:rPr>
                <a:t> </a:t>
              </a:r>
              <a:r>
                <a:rPr lang="hu-HU" sz="2000" kern="1200" dirty="0" err="1">
                  <a:solidFill>
                    <a:srgbClr val="1D086C"/>
                  </a:solidFill>
                </a:rPr>
                <a:t>donations</a:t>
              </a:r>
              <a:endParaRPr lang="hu-HU" sz="2000" kern="1200" dirty="0">
                <a:solidFill>
                  <a:srgbClr val="1D086C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dirty="0">
                  <a:solidFill>
                    <a:srgbClr val="1D086C"/>
                  </a:solidFill>
                </a:rPr>
                <a:t>„</a:t>
              </a:r>
              <a:r>
                <a:rPr lang="hu-HU" sz="2000" dirty="0" err="1">
                  <a:solidFill>
                    <a:srgbClr val="1D086C"/>
                  </a:solidFill>
                </a:rPr>
                <a:t>Magic</a:t>
              </a:r>
              <a:r>
                <a:rPr lang="hu-HU" sz="2000" dirty="0">
                  <a:solidFill>
                    <a:srgbClr val="1D086C"/>
                  </a:solidFill>
                </a:rPr>
                <a:t> </a:t>
              </a:r>
              <a:r>
                <a:rPr lang="hu-HU" sz="2000" dirty="0" err="1">
                  <a:solidFill>
                    <a:srgbClr val="1D086C"/>
                  </a:solidFill>
                </a:rPr>
                <a:t>Bugs</a:t>
              </a:r>
              <a:r>
                <a:rPr lang="hu-HU" sz="2000" dirty="0">
                  <a:solidFill>
                    <a:srgbClr val="1D086C"/>
                  </a:solidFill>
                </a:rPr>
                <a:t>”</a:t>
              </a:r>
              <a:endParaRPr lang="hu-HU" sz="2000" kern="1200" dirty="0">
                <a:solidFill>
                  <a:srgbClr val="1D086C"/>
                </a:solidFill>
              </a:endParaRPr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6372200" y="2923872"/>
            <a:ext cx="229265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kind</a:t>
            </a:r>
            <a:r>
              <a:rPr lang="hu-H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Volunteer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Kép 1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E1550C60-9C88-877F-F0CB-6A2795566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862130"/>
              </p:ext>
            </p:extLst>
          </p:nvPr>
        </p:nvGraphicFramePr>
        <p:xfrm>
          <a:off x="395536" y="2945060"/>
          <a:ext cx="6984776" cy="350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4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36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</a:t>
            </a:r>
            <a:endParaRPr lang="hu-HU" sz="3600" b="1" spc="-100" dirty="0">
              <a:solidFill>
                <a:srgbClr val="1D0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381813" y="1439171"/>
            <a:ext cx="1524975" cy="909718"/>
            <a:chOff x="1271723" y="3362724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17" name="Lekerekített téglalap 16"/>
            <p:cNvSpPr/>
            <p:nvPr/>
          </p:nvSpPr>
          <p:spPr>
            <a:xfrm>
              <a:off x="1271723" y="3362724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Lekerekített téglalap 4"/>
            <p:cNvSpPr/>
            <p:nvPr/>
          </p:nvSpPr>
          <p:spPr>
            <a:xfrm>
              <a:off x="1316131" y="3419913"/>
              <a:ext cx="1889727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err="1">
                  <a:solidFill>
                    <a:srgbClr val="2B9530"/>
                  </a:solidFill>
                </a:rPr>
                <a:t>Costs</a:t>
              </a:r>
              <a:r>
                <a:rPr lang="hu-HU" dirty="0">
                  <a:solidFill>
                    <a:srgbClr val="2B9530"/>
                  </a:solidFill>
                </a:rPr>
                <a:t> of </a:t>
              </a:r>
              <a:r>
                <a:rPr lang="hu-HU" dirty="0" err="1">
                  <a:solidFill>
                    <a:srgbClr val="2B9530"/>
                  </a:solidFill>
                </a:rPr>
                <a:t>organising</a:t>
              </a:r>
              <a:r>
                <a:rPr lang="hu-HU" dirty="0">
                  <a:solidFill>
                    <a:srgbClr val="2B9530"/>
                  </a:solidFill>
                </a:rPr>
                <a:t> </a:t>
              </a:r>
              <a:r>
                <a:rPr lang="hu-HU" dirty="0" err="1">
                  <a:solidFill>
                    <a:srgbClr val="2B9530"/>
                  </a:solidFill>
                </a:rPr>
                <a:t>the</a:t>
              </a:r>
              <a:r>
                <a:rPr lang="hu-HU" dirty="0">
                  <a:solidFill>
                    <a:srgbClr val="2B9530"/>
                  </a:solidFill>
                </a:rPr>
                <a:t> </a:t>
              </a:r>
              <a:r>
                <a:rPr lang="hu-HU" dirty="0" err="1">
                  <a:solidFill>
                    <a:srgbClr val="2B9530"/>
                  </a:solidFill>
                </a:rPr>
                <a:t>wishes</a:t>
              </a:r>
              <a:endParaRPr lang="hu-HU" dirty="0">
                <a:solidFill>
                  <a:srgbClr val="2B9530"/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4978419" y="1439171"/>
            <a:ext cx="2073007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20" name="Lekerekített téglalap 19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err="1">
                  <a:solidFill>
                    <a:srgbClr val="2B9530"/>
                  </a:solidFill>
                </a:rPr>
                <a:t>Costs</a:t>
              </a:r>
              <a:r>
                <a:rPr lang="hu-HU" dirty="0">
                  <a:solidFill>
                    <a:srgbClr val="2B9530"/>
                  </a:solidFill>
                </a:rPr>
                <a:t> of  </a:t>
              </a:r>
              <a:r>
                <a:rPr lang="hu-HU" dirty="0" err="1">
                  <a:solidFill>
                    <a:srgbClr val="2B9530"/>
                  </a:solidFill>
                </a:rPr>
                <a:t>the</a:t>
              </a:r>
              <a:r>
                <a:rPr lang="hu-HU" dirty="0">
                  <a:solidFill>
                    <a:srgbClr val="2B9530"/>
                  </a:solidFill>
                </a:rPr>
                <a:t> </a:t>
              </a:r>
              <a:r>
                <a:rPr lang="hu-HU" dirty="0" err="1">
                  <a:solidFill>
                    <a:srgbClr val="2B9530"/>
                  </a:solidFill>
                </a:rPr>
                <a:t>national</a:t>
              </a:r>
              <a:r>
                <a:rPr lang="hu-HU" dirty="0">
                  <a:solidFill>
                    <a:srgbClr val="2B9530"/>
                  </a:solidFill>
                </a:rPr>
                <a:t> </a:t>
              </a:r>
              <a:r>
                <a:rPr lang="hu-HU" dirty="0" err="1">
                  <a:solidFill>
                    <a:srgbClr val="2B9530"/>
                  </a:solidFill>
                </a:rPr>
                <a:t>wish-granting</a:t>
              </a:r>
              <a:r>
                <a:rPr lang="hu-HU" dirty="0">
                  <a:solidFill>
                    <a:srgbClr val="2B9530"/>
                  </a:solidFill>
                </a:rPr>
                <a:t> </a:t>
              </a:r>
              <a:r>
                <a:rPr lang="hu-HU" dirty="0" err="1">
                  <a:solidFill>
                    <a:srgbClr val="2B9530"/>
                  </a:solidFill>
                </a:rPr>
                <a:t>network</a:t>
              </a:r>
              <a:endParaRPr lang="hu-HU" dirty="0">
                <a:solidFill>
                  <a:srgbClr val="2B9530"/>
                </a:solidFill>
              </a:endParaRPr>
            </a:p>
          </p:txBody>
        </p:sp>
      </p:grpSp>
      <p:cxnSp>
        <p:nvCxnSpPr>
          <p:cNvPr id="22" name="Szögletes összekötő 21"/>
          <p:cNvCxnSpPr>
            <a:stCxn id="27" idx="2"/>
            <a:endCxn id="25" idx="0"/>
          </p:cNvCxnSpPr>
          <p:nvPr/>
        </p:nvCxnSpPr>
        <p:spPr>
          <a:xfrm rot="16200000" flipH="1">
            <a:off x="4114050" y="127783"/>
            <a:ext cx="1359826" cy="5800365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zögletes összekötő 22"/>
          <p:cNvCxnSpPr>
            <a:stCxn id="18" idx="2"/>
            <a:endCxn id="25" idx="0"/>
          </p:cNvCxnSpPr>
          <p:nvPr/>
        </p:nvCxnSpPr>
        <p:spPr>
          <a:xfrm rot="16200000" flipH="1">
            <a:off x="5223914" y="1237646"/>
            <a:ext cx="1390619" cy="3549846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zögletes összekötő 23"/>
          <p:cNvCxnSpPr>
            <a:stCxn id="20" idx="2"/>
            <a:endCxn id="25" idx="0"/>
          </p:cNvCxnSpPr>
          <p:nvPr/>
        </p:nvCxnSpPr>
        <p:spPr>
          <a:xfrm rot="16200000" flipH="1">
            <a:off x="6175039" y="2188772"/>
            <a:ext cx="1358990" cy="1679223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6735730" y="3707879"/>
            <a:ext cx="191683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Includes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cost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running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country-wide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wish-granting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reimbursements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training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events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, hardware,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costs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endParaRPr lang="hu-H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535528" y="1451950"/>
            <a:ext cx="2716505" cy="896103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27" name="Lekerekített téglalap 26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8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dirty="0" err="1">
                  <a:solidFill>
                    <a:srgbClr val="2B9530"/>
                  </a:solidFill>
                </a:rPr>
                <a:t>Costs</a:t>
              </a:r>
              <a:r>
                <a:rPr lang="hu-HU" kern="1200" dirty="0">
                  <a:solidFill>
                    <a:srgbClr val="2B9530"/>
                  </a:solidFill>
                </a:rPr>
                <a:t> of </a:t>
              </a:r>
              <a:r>
                <a:rPr lang="hu-HU" kern="1200" dirty="0" err="1">
                  <a:solidFill>
                    <a:srgbClr val="2B9530"/>
                  </a:solidFill>
                </a:rPr>
                <a:t>wished</a:t>
              </a:r>
              <a:r>
                <a:rPr lang="hu-HU" kern="1200" dirty="0">
                  <a:solidFill>
                    <a:srgbClr val="2B9530"/>
                  </a:solidFill>
                </a:rPr>
                <a:t> </a:t>
              </a:r>
              <a:r>
                <a:rPr lang="hu-HU" kern="1200" dirty="0" err="1">
                  <a:solidFill>
                    <a:srgbClr val="2B9530"/>
                  </a:solidFill>
                </a:rPr>
                <a:t>objects</a:t>
              </a:r>
              <a:endParaRPr lang="hu-HU" kern="1200" dirty="0">
                <a:solidFill>
                  <a:srgbClr val="2B9530"/>
                </a:solidFill>
              </a:endParaRP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7161816" y="1438336"/>
            <a:ext cx="1524975" cy="909718"/>
            <a:chOff x="1271723" y="3362724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30" name="Lekerekített téglalap 29"/>
            <p:cNvSpPr/>
            <p:nvPr/>
          </p:nvSpPr>
          <p:spPr>
            <a:xfrm>
              <a:off x="1271723" y="3362724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1" name="Lekerekített téglalap 4"/>
            <p:cNvSpPr/>
            <p:nvPr/>
          </p:nvSpPr>
          <p:spPr>
            <a:xfrm>
              <a:off x="1316131" y="3419913"/>
              <a:ext cx="1889727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err="1">
                  <a:solidFill>
                    <a:srgbClr val="2B9530"/>
                  </a:solidFill>
                </a:rPr>
                <a:t>Campaign</a:t>
              </a:r>
              <a:r>
                <a:rPr lang="hu-HU" dirty="0">
                  <a:solidFill>
                    <a:srgbClr val="2B9530"/>
                  </a:solidFill>
                </a:rPr>
                <a:t> </a:t>
              </a:r>
              <a:r>
                <a:rPr lang="hu-HU" dirty="0" err="1">
                  <a:solidFill>
                    <a:srgbClr val="2B9530"/>
                  </a:solidFill>
                </a:rPr>
                <a:t>costs</a:t>
              </a:r>
              <a:endParaRPr lang="hu-HU" dirty="0">
                <a:solidFill>
                  <a:srgbClr val="2B9530"/>
                </a:solidFill>
              </a:endParaRPr>
            </a:p>
          </p:txBody>
        </p:sp>
      </p:grpSp>
      <p:cxnSp>
        <p:nvCxnSpPr>
          <p:cNvPr id="32" name="Szögletes összekötő 31"/>
          <p:cNvCxnSpPr>
            <a:stCxn id="30" idx="2"/>
            <a:endCxn id="25" idx="0"/>
          </p:cNvCxnSpPr>
          <p:nvPr/>
        </p:nvCxnSpPr>
        <p:spPr>
          <a:xfrm rot="5400000">
            <a:off x="7129313" y="2912887"/>
            <a:ext cx="1359825" cy="23015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07F2F154-E454-9C71-70E4-81B7D02C0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729749"/>
              </p:ext>
            </p:extLst>
          </p:nvPr>
        </p:nvGraphicFramePr>
        <p:xfrm>
          <a:off x="323528" y="3191250"/>
          <a:ext cx="6802241" cy="333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40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CCABEB-2B83-9994-F248-A6DAA1F5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</a:t>
            </a:r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endParaRPr lang="hu-HU" sz="3600" b="1" dirty="0">
              <a:solidFill>
                <a:srgbClr val="1D0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D54FB6-CD87-4782-8649-7EBA93DDD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</a:t>
            </a:r>
            <a:r>
              <a:rPr lang="hu-HU" sz="2000" dirty="0" err="1"/>
              <a:t>very</a:t>
            </a:r>
            <a:r>
              <a:rPr lang="hu-HU" sz="2000" dirty="0"/>
              <a:t> </a:t>
            </a:r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/>
              <a:t>rehab</a:t>
            </a:r>
            <a:r>
              <a:rPr lang="hu-HU" sz="2000" dirty="0"/>
              <a:t> program </a:t>
            </a:r>
            <a:r>
              <a:rPr lang="hu-HU" sz="2000" dirty="0" err="1"/>
              <a:t>based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</a:t>
            </a:r>
            <a:r>
              <a:rPr lang="hu-HU" sz="2000" b="1" dirty="0"/>
              <a:t>David </a:t>
            </a:r>
            <a:r>
              <a:rPr lang="hu-HU" sz="2000" b="1" dirty="0" err="1"/>
              <a:t>Copperfield’s</a:t>
            </a:r>
            <a:r>
              <a:rPr lang="hu-HU" sz="2000" b="1" dirty="0"/>
              <a:t> ‚Project </a:t>
            </a:r>
            <a:r>
              <a:rPr lang="hu-HU" sz="2000" b="1" dirty="0" err="1"/>
              <a:t>Magic</a:t>
            </a:r>
            <a:r>
              <a:rPr lang="hu-HU" sz="2000" b="1" dirty="0"/>
              <a:t>’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teaches</a:t>
            </a:r>
            <a:r>
              <a:rPr lang="hu-HU" sz="2000" dirty="0"/>
              <a:t> </a:t>
            </a:r>
            <a:r>
              <a:rPr lang="hu-HU" sz="2000" dirty="0" err="1"/>
              <a:t>magic</a:t>
            </a:r>
            <a:r>
              <a:rPr lang="hu-HU" sz="2000" dirty="0"/>
              <a:t> </a:t>
            </a:r>
            <a:r>
              <a:rPr lang="hu-HU" sz="2000" dirty="0" err="1"/>
              <a:t>tricks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child-patients</a:t>
            </a:r>
            <a:r>
              <a:rPr lang="hu-HU" sz="2000" dirty="0"/>
              <a:t>.</a:t>
            </a:r>
          </a:p>
          <a:p>
            <a:r>
              <a:rPr lang="hu-HU" sz="2000" dirty="0"/>
              <a:t>The </a:t>
            </a:r>
            <a:r>
              <a:rPr lang="hu-HU" sz="2000" dirty="0" err="1"/>
              <a:t>tricks</a:t>
            </a:r>
            <a:r>
              <a:rPr lang="hu-HU" sz="2000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 </a:t>
            </a:r>
            <a:r>
              <a:rPr lang="hu-HU" sz="2000" dirty="0" err="1"/>
              <a:t>chosen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fit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illness</a:t>
            </a:r>
            <a:r>
              <a:rPr lang="hu-HU" sz="2000" dirty="0"/>
              <a:t> and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support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medical</a:t>
            </a:r>
            <a:r>
              <a:rPr lang="hu-HU" sz="2000" dirty="0"/>
              <a:t> </a:t>
            </a:r>
            <a:r>
              <a:rPr lang="hu-HU" sz="2000" dirty="0" err="1"/>
              <a:t>rehab</a:t>
            </a:r>
            <a:r>
              <a:rPr lang="hu-HU" sz="2000" dirty="0"/>
              <a:t> </a:t>
            </a:r>
            <a:r>
              <a:rPr lang="hu-HU" sz="2000" dirty="0" err="1"/>
              <a:t>process</a:t>
            </a:r>
            <a:endParaRPr lang="hu-HU" sz="2000" dirty="0"/>
          </a:p>
          <a:p>
            <a:pPr lvl="1"/>
            <a:r>
              <a:rPr lang="hu-HU" sz="1800" dirty="0" err="1"/>
              <a:t>Our</a:t>
            </a:r>
            <a:r>
              <a:rPr lang="hu-HU" sz="1800" dirty="0"/>
              <a:t> </a:t>
            </a:r>
            <a:r>
              <a:rPr lang="hu-HU" sz="1800" dirty="0" err="1"/>
              <a:t>volunteer</a:t>
            </a:r>
            <a:r>
              <a:rPr lang="hu-HU" sz="1800" dirty="0"/>
              <a:t> </a:t>
            </a:r>
            <a:r>
              <a:rPr lang="hu-HU" sz="1800" dirty="0" err="1"/>
              <a:t>magicians</a:t>
            </a:r>
            <a:r>
              <a:rPr lang="hu-HU" sz="1800" dirty="0"/>
              <a:t> </a:t>
            </a:r>
            <a:r>
              <a:rPr lang="hu-HU" sz="1800" dirty="0" err="1"/>
              <a:t>teach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tricks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medical</a:t>
            </a:r>
            <a:r>
              <a:rPr lang="hu-HU" sz="1800" dirty="0"/>
              <a:t> </a:t>
            </a:r>
            <a:r>
              <a:rPr lang="hu-HU" sz="1800" dirty="0" err="1"/>
              <a:t>personnel</a:t>
            </a:r>
            <a:r>
              <a:rPr lang="hu-HU" sz="1800" dirty="0"/>
              <a:t>, </a:t>
            </a:r>
            <a:r>
              <a:rPr lang="hu-HU" sz="1800" dirty="0" err="1"/>
              <a:t>who</a:t>
            </a:r>
            <a:r>
              <a:rPr lang="hu-HU" sz="1800" dirty="0"/>
              <a:t> </a:t>
            </a:r>
            <a:r>
              <a:rPr lang="hu-HU" sz="1800" dirty="0" err="1"/>
              <a:t>teach</a:t>
            </a:r>
            <a:r>
              <a:rPr lang="hu-HU" sz="1800" dirty="0"/>
              <a:t> </a:t>
            </a:r>
            <a:r>
              <a:rPr lang="hu-HU" sz="1800" dirty="0" err="1"/>
              <a:t>them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patients</a:t>
            </a:r>
            <a:endParaRPr lang="hu-HU" sz="1800" dirty="0"/>
          </a:p>
          <a:p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learn</a:t>
            </a:r>
            <a:r>
              <a:rPr lang="hu-HU" sz="2000" dirty="0"/>
              <a:t> and </a:t>
            </a:r>
            <a:r>
              <a:rPr lang="hu-HU" sz="2000" dirty="0" err="1"/>
              <a:t>execute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different</a:t>
            </a:r>
            <a:r>
              <a:rPr lang="hu-HU" sz="2000" dirty="0"/>
              <a:t> </a:t>
            </a:r>
            <a:r>
              <a:rPr lang="hu-HU" sz="2000" dirty="0" err="1"/>
              <a:t>tricks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</a:t>
            </a:r>
            <a:r>
              <a:rPr lang="hu-HU" sz="2000" dirty="0" err="1"/>
              <a:t>needs</a:t>
            </a:r>
            <a:r>
              <a:rPr lang="hu-HU" sz="2000" dirty="0"/>
              <a:t> </a:t>
            </a:r>
            <a:r>
              <a:rPr lang="hu-HU" sz="2000" dirty="0" err="1"/>
              <a:t>motoric</a:t>
            </a:r>
            <a:r>
              <a:rPr lang="hu-HU" sz="2000" dirty="0"/>
              <a:t> </a:t>
            </a:r>
            <a:r>
              <a:rPr lang="hu-HU" sz="2000" dirty="0" err="1"/>
              <a:t>skills</a:t>
            </a:r>
            <a:r>
              <a:rPr lang="hu-HU" sz="2000" dirty="0"/>
              <a:t>,  concentration, </a:t>
            </a:r>
            <a:r>
              <a:rPr lang="hu-HU" sz="2000" dirty="0" err="1"/>
              <a:t>fast</a:t>
            </a:r>
            <a:r>
              <a:rPr lang="hu-HU" sz="2000" dirty="0"/>
              <a:t> </a:t>
            </a:r>
            <a:r>
              <a:rPr lang="hu-HU" sz="2000" dirty="0" err="1"/>
              <a:t>thinking</a:t>
            </a:r>
            <a:r>
              <a:rPr lang="hu-HU" sz="2000" dirty="0"/>
              <a:t> – </a:t>
            </a:r>
            <a:r>
              <a:rPr lang="hu-HU" sz="2000" dirty="0" err="1"/>
              <a:t>all</a:t>
            </a:r>
            <a:r>
              <a:rPr lang="hu-HU" sz="2000" dirty="0"/>
              <a:t> </a:t>
            </a:r>
            <a:r>
              <a:rPr lang="hu-HU" sz="2000" dirty="0" err="1"/>
              <a:t>this</a:t>
            </a:r>
            <a:r>
              <a:rPr lang="hu-HU" sz="2000" dirty="0"/>
              <a:t> </a:t>
            </a:r>
            <a:r>
              <a:rPr lang="hu-HU" sz="2000" dirty="0" err="1"/>
              <a:t>gives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in-</a:t>
            </a:r>
            <a:r>
              <a:rPr lang="hu-HU" sz="2000" dirty="0" err="1"/>
              <a:t>patients</a:t>
            </a:r>
            <a:r>
              <a:rPr lang="hu-HU" sz="2000" dirty="0"/>
              <a:t>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skills</a:t>
            </a:r>
            <a:r>
              <a:rPr lang="hu-HU" sz="2000" dirty="0"/>
              <a:t>, </a:t>
            </a:r>
            <a:r>
              <a:rPr lang="hu-HU" sz="2000" dirty="0" err="1"/>
              <a:t>fun</a:t>
            </a:r>
            <a:r>
              <a:rPr lang="hu-HU" sz="2000" dirty="0"/>
              <a:t>, </a:t>
            </a:r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/>
              <a:t>knowledge</a:t>
            </a:r>
            <a:r>
              <a:rPr lang="hu-HU" sz="2000" dirty="0"/>
              <a:t>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helps</a:t>
            </a:r>
            <a:r>
              <a:rPr lang="hu-HU" sz="2000" dirty="0"/>
              <a:t> </a:t>
            </a:r>
            <a:r>
              <a:rPr lang="hu-HU" sz="2000" dirty="0" err="1"/>
              <a:t>them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reintegrate</a:t>
            </a:r>
            <a:r>
              <a:rPr lang="hu-HU" sz="2000" dirty="0"/>
              <a:t> </a:t>
            </a:r>
            <a:r>
              <a:rPr lang="hu-HU" sz="2000" dirty="0" err="1"/>
              <a:t>their</a:t>
            </a:r>
            <a:r>
              <a:rPr lang="hu-HU" sz="2000" dirty="0"/>
              <a:t> ‚</a:t>
            </a:r>
            <a:r>
              <a:rPr lang="hu-HU" sz="2000" dirty="0" err="1"/>
              <a:t>normal</a:t>
            </a:r>
            <a:r>
              <a:rPr lang="hu-HU" sz="2000" dirty="0"/>
              <a:t> </a:t>
            </a:r>
            <a:r>
              <a:rPr lang="hu-HU" sz="2000" dirty="0" err="1"/>
              <a:t>milieu</a:t>
            </a:r>
            <a:r>
              <a:rPr lang="hu-HU" sz="2000" dirty="0"/>
              <a:t>’ </a:t>
            </a:r>
            <a:r>
              <a:rPr lang="hu-HU" sz="2000" dirty="0" err="1"/>
              <a:t>after</a:t>
            </a:r>
            <a:r>
              <a:rPr lang="hu-HU" sz="2000" dirty="0"/>
              <a:t> </a:t>
            </a:r>
            <a:r>
              <a:rPr lang="hu-HU" sz="2000" dirty="0" err="1"/>
              <a:t>their</a:t>
            </a:r>
            <a:r>
              <a:rPr lang="hu-HU" sz="2000" dirty="0"/>
              <a:t> </a:t>
            </a:r>
            <a:r>
              <a:rPr lang="hu-HU" sz="2000" dirty="0" err="1"/>
              <a:t>healing</a:t>
            </a:r>
            <a:r>
              <a:rPr lang="hu-HU" sz="2000" dirty="0"/>
              <a:t>.</a:t>
            </a:r>
          </a:p>
          <a:p>
            <a:r>
              <a:rPr lang="hu-HU" sz="2000" dirty="0"/>
              <a:t>End of 2023 </a:t>
            </a:r>
            <a:r>
              <a:rPr lang="hu-HU" sz="2000" dirty="0" err="1"/>
              <a:t>the</a:t>
            </a:r>
            <a:r>
              <a:rPr lang="hu-HU" sz="2000" dirty="0"/>
              <a:t> program is </a:t>
            </a:r>
            <a:r>
              <a:rPr lang="hu-HU" sz="2000" dirty="0" err="1"/>
              <a:t>running</a:t>
            </a:r>
            <a:r>
              <a:rPr lang="hu-HU" sz="2000" dirty="0"/>
              <a:t> in 15 </a:t>
            </a:r>
            <a:r>
              <a:rPr lang="hu-HU" sz="2000" dirty="0" err="1"/>
              <a:t>different</a:t>
            </a:r>
            <a:r>
              <a:rPr lang="hu-HU" sz="2000" dirty="0"/>
              <a:t> </a:t>
            </a:r>
            <a:r>
              <a:rPr lang="hu-HU" sz="2000" dirty="0" err="1"/>
              <a:t>pediatric</a:t>
            </a:r>
            <a:r>
              <a:rPr lang="hu-HU" sz="2000" dirty="0"/>
              <a:t> </a:t>
            </a:r>
            <a:r>
              <a:rPr lang="hu-HU" sz="2000" dirty="0" err="1"/>
              <a:t>clinics</a:t>
            </a:r>
            <a:r>
              <a:rPr lang="hu-HU" sz="2000" dirty="0"/>
              <a:t> </a:t>
            </a:r>
            <a:r>
              <a:rPr lang="hu-HU" sz="2000" dirty="0" err="1"/>
              <a:t>countrywide</a:t>
            </a:r>
            <a:r>
              <a:rPr lang="hu-HU" sz="2000" dirty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448479EC-8A12-1633-D38B-38DE961EC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13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51520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offer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28650" y="1395859"/>
            <a:ext cx="7886700" cy="546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First of all, the possibility to make life-threateningly ill children happy and help their recovery!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The fulfillment of wishes through a </a:t>
            </a:r>
            <a:r>
              <a:rPr lang="hu-HU" sz="2000" b="1" dirty="0" err="1"/>
              <a:t>countrywide</a:t>
            </a:r>
            <a:r>
              <a:rPr lang="hu-HU" sz="2000" b="1" dirty="0"/>
              <a:t> </a:t>
            </a:r>
            <a:r>
              <a:rPr lang="en-US" sz="2000" b="1" dirty="0"/>
              <a:t>network of </a:t>
            </a:r>
            <a:r>
              <a:rPr lang="hu-HU" sz="2000" b="1" dirty="0"/>
              <a:t>202</a:t>
            </a:r>
            <a:r>
              <a:rPr lang="en-US" sz="2000" b="1" dirty="0"/>
              <a:t> volunteers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(including ascertaining the wish, obtaining medical and parental consents, securing the funds, ensuring background medical support, fulfilling the wish, accounting and documentation of the costs, and providing feedback to sponsors)</a:t>
            </a:r>
            <a:endParaRPr lang="hu-HU" sz="1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/>
              <a:t>Support to </a:t>
            </a:r>
            <a:r>
              <a:rPr lang="hu-HU" sz="2000" b="1" dirty="0"/>
              <a:t>CSR </a:t>
            </a:r>
            <a:r>
              <a:rPr lang="en-US" sz="2000" b="1" dirty="0"/>
              <a:t>activities of companies</a:t>
            </a:r>
            <a:r>
              <a:rPr lang="en-US" sz="2000" dirty="0"/>
              <a:t>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through the strengthening of donation culture; organization of team-building events combined with donations, in areas such as gastronomy, sports and handcrafting;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occasional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 personal  participation in granting of wishes; and a long-term partnership in which we provide substantial publicity to our donors </a:t>
            </a:r>
          </a:p>
          <a:p>
            <a:r>
              <a:rPr lang="en-US" sz="2000" b="1" dirty="0"/>
              <a:t>Providing an opportunity to make donations, taking advantage of tax allowance, and ensuring full transparency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978B8C0C-E5ED-089F-3630-9444811B7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14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51520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Magic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Bugs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b="1" dirty="0" err="1"/>
              <a:t>Private</a:t>
            </a:r>
            <a:r>
              <a:rPr lang="hu-HU" b="1" dirty="0"/>
              <a:t> </a:t>
            </a:r>
            <a:r>
              <a:rPr lang="hu-HU" b="1" dirty="0" err="1"/>
              <a:t>persons</a:t>
            </a:r>
            <a:r>
              <a:rPr lang="hu-HU" b="1" dirty="0"/>
              <a:t>, </a:t>
            </a:r>
            <a:r>
              <a:rPr lang="hu-HU" b="1" dirty="0" err="1"/>
              <a:t>sportsmen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0" lvl="1" indent="-457200">
              <a:buFontTx/>
              <a:buChar char="-"/>
            </a:pPr>
            <a:r>
              <a:rPr lang="hu-HU" b="1" dirty="0" err="1"/>
              <a:t>Collecting</a:t>
            </a:r>
            <a:r>
              <a:rPr lang="hu-HU" b="1" dirty="0"/>
              <a:t>, </a:t>
            </a:r>
            <a:r>
              <a:rPr lang="hu-HU" b="1" dirty="0" err="1"/>
              <a:t>organising</a:t>
            </a:r>
            <a:r>
              <a:rPr lang="hu-HU" b="1" dirty="0"/>
              <a:t> </a:t>
            </a:r>
            <a:r>
              <a:rPr lang="hu-HU" b="1" dirty="0" err="1"/>
              <a:t>small</a:t>
            </a:r>
            <a:r>
              <a:rPr lang="hu-HU" b="1" dirty="0"/>
              <a:t> </a:t>
            </a:r>
            <a:r>
              <a:rPr lang="hu-HU" b="1" dirty="0" err="1"/>
              <a:t>amount</a:t>
            </a:r>
            <a:r>
              <a:rPr lang="hu-HU" b="1" dirty="0"/>
              <a:t> </a:t>
            </a:r>
            <a:r>
              <a:rPr lang="hu-HU" b="1" dirty="0" err="1"/>
              <a:t>donations</a:t>
            </a:r>
            <a:r>
              <a:rPr lang="hu-HU" b="1" dirty="0"/>
              <a:t> </a:t>
            </a:r>
            <a:r>
              <a:rPr lang="hu-HU" dirty="0" err="1"/>
              <a:t>for</a:t>
            </a:r>
            <a:r>
              <a:rPr lang="hu-HU" dirty="0"/>
              <a:t> Csodalámpa (</a:t>
            </a:r>
            <a:r>
              <a:rPr lang="hu-HU" dirty="0" err="1"/>
              <a:t>crowdfunding</a:t>
            </a:r>
            <a:r>
              <a:rPr lang="hu-HU" dirty="0"/>
              <a:t>)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sports</a:t>
            </a:r>
            <a:r>
              <a:rPr lang="hu-HU" dirty="0"/>
              <a:t> 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events</a:t>
            </a:r>
            <a:endParaRPr lang="hu-HU" dirty="0"/>
          </a:p>
          <a:p>
            <a:pPr marL="457200" lvl="1" indent="-457200">
              <a:buFontTx/>
              <a:buChar char="-"/>
            </a:pPr>
            <a:r>
              <a:rPr lang="hu-HU" dirty="0" err="1"/>
              <a:t>Assisting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b="1" dirty="0"/>
              <a:t>1% </a:t>
            </a:r>
            <a:r>
              <a:rPr lang="hu-HU" b="1" dirty="0" err="1"/>
              <a:t>campaign</a:t>
            </a:r>
            <a:endParaRPr lang="hu-HU" b="1" dirty="0"/>
          </a:p>
          <a:p>
            <a:pPr marL="457200" lvl="1" indent="-457200">
              <a:buFontTx/>
              <a:buChar char="-"/>
            </a:pPr>
            <a:r>
              <a:rPr lang="hu-HU" b="1" dirty="0" err="1"/>
              <a:t>Spreading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word</a:t>
            </a:r>
            <a:r>
              <a:rPr lang="hu-HU" b="1" dirty="0"/>
              <a:t> </a:t>
            </a:r>
            <a:r>
              <a:rPr lang="hu-HU" b="1" dirty="0" err="1"/>
              <a:t>about</a:t>
            </a:r>
            <a:r>
              <a:rPr lang="hu-HU" b="1" dirty="0"/>
              <a:t> </a:t>
            </a:r>
            <a:r>
              <a:rPr lang="hu-HU" b="1" dirty="0" err="1"/>
              <a:t>Magic</a:t>
            </a:r>
            <a:r>
              <a:rPr lang="hu-HU" b="1" dirty="0"/>
              <a:t> </a:t>
            </a:r>
            <a:r>
              <a:rPr lang="hu-HU" b="1" dirty="0" err="1"/>
              <a:t>Lamp</a:t>
            </a:r>
            <a:r>
              <a:rPr lang="hu-HU" b="1" dirty="0"/>
              <a:t> </a:t>
            </a:r>
            <a:r>
              <a:rPr lang="hu-HU" b="1" dirty="0" err="1"/>
              <a:t>Foundation</a:t>
            </a:r>
            <a:endParaRPr lang="hu-HU" b="1" dirty="0"/>
          </a:p>
          <a:p>
            <a:pPr marL="857250" lvl="2" indent="-457200">
              <a:buFontTx/>
              <a:buChar char="-"/>
            </a:pPr>
            <a:r>
              <a:rPr lang="hu-HU" dirty="0" err="1"/>
              <a:t>among</a:t>
            </a:r>
            <a:r>
              <a:rPr lang="hu-HU" dirty="0"/>
              <a:t> </a:t>
            </a:r>
            <a:r>
              <a:rPr lang="hu-HU" dirty="0" err="1"/>
              <a:t>colleagues</a:t>
            </a:r>
            <a:r>
              <a:rPr lang="hu-HU" dirty="0"/>
              <a:t>, </a:t>
            </a:r>
            <a:r>
              <a:rPr lang="hu-HU" dirty="0" err="1"/>
              <a:t>friends</a:t>
            </a:r>
            <a:r>
              <a:rPr lang="hu-HU" dirty="0"/>
              <a:t>, </a:t>
            </a:r>
            <a:r>
              <a:rPr lang="hu-HU" dirty="0" err="1"/>
              <a:t>acquintances</a:t>
            </a:r>
            <a:endParaRPr lang="hu-HU" dirty="0"/>
          </a:p>
          <a:p>
            <a:pPr marL="857250" lvl="2" indent="-457200">
              <a:buFontTx/>
              <a:buChar char="-"/>
            </a:pP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part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sports</a:t>
            </a:r>
            <a:r>
              <a:rPr lang="hu-HU" dirty="0"/>
              <a:t> </a:t>
            </a:r>
            <a:r>
              <a:rPr lang="hu-HU" dirty="0" err="1"/>
              <a:t>events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 „</a:t>
            </a:r>
            <a:r>
              <a:rPr lang="hu-HU" dirty="0" err="1"/>
              <a:t>Magic</a:t>
            </a:r>
            <a:r>
              <a:rPr lang="hu-HU" dirty="0"/>
              <a:t> Bug” </a:t>
            </a:r>
            <a:r>
              <a:rPr lang="hu-HU" dirty="0" err="1"/>
              <a:t>T-shirts</a:t>
            </a:r>
            <a:endParaRPr lang="hu-HU" dirty="0"/>
          </a:p>
          <a:p>
            <a:pPr marL="400050" lvl="2" indent="0" algn="ctr">
              <a:buNone/>
            </a:pPr>
            <a:r>
              <a:rPr lang="hu-HU" dirty="0" err="1">
                <a:hlinkClick r:id="rId2"/>
              </a:rPr>
              <a:t>www.csodabogarak.com</a:t>
            </a:r>
            <a:endParaRPr lang="hu-HU" dirty="0"/>
          </a:p>
          <a:p>
            <a:pPr marL="0" lvl="1" indent="0">
              <a:buNone/>
            </a:pPr>
            <a:r>
              <a:rPr lang="hu-HU" b="1" dirty="0"/>
              <a:t>Our </a:t>
            </a:r>
            <a:r>
              <a:rPr lang="hu-HU" b="1" dirty="0" err="1"/>
              <a:t>charitable</a:t>
            </a:r>
            <a:r>
              <a:rPr lang="hu-HU" b="1" dirty="0"/>
              <a:t> </a:t>
            </a:r>
            <a:r>
              <a:rPr lang="hu-HU" b="1" dirty="0" err="1"/>
              <a:t>Ambassadors</a:t>
            </a:r>
            <a:r>
              <a:rPr lang="hu-HU" b="1" dirty="0"/>
              <a:t>: </a:t>
            </a:r>
            <a:br>
              <a:rPr lang="hu-HU" dirty="0"/>
            </a:br>
            <a:r>
              <a:rPr lang="hu-HU" dirty="0"/>
              <a:t>High level </a:t>
            </a:r>
            <a:r>
              <a:rPr lang="hu-HU" dirty="0" err="1"/>
              <a:t>managers</a:t>
            </a:r>
            <a:r>
              <a:rPr lang="hu-HU" dirty="0"/>
              <a:t>, who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help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the development and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long-term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success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of Csodalámpa</a:t>
            </a:r>
            <a:r>
              <a:rPr lang="hu-HU" dirty="0"/>
              <a:t>  by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managing</a:t>
            </a:r>
            <a:r>
              <a:rPr lang="hu-HU" dirty="0"/>
              <a:t> or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special</a:t>
            </a:r>
            <a:r>
              <a:rPr lang="hu-HU" dirty="0"/>
              <a:t> knowledge, business and private </a:t>
            </a:r>
            <a:r>
              <a:rPr lang="hu-HU" dirty="0" err="1"/>
              <a:t>connections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" name="Picture 53" descr="D:\paci\VEGYES\JOGASZ\alapitvany\vegyesek\Csodabogarak\Triko_hata_tamogatoi.JPG">
            <a:extLst>
              <a:ext uri="{FF2B5EF4-FFF2-40B4-BE49-F238E27FC236}">
                <a16:creationId xmlns:a16="http://schemas.microsoft.com/office/drawing/2014/main" id="{6D16C1A4-FCE4-9362-2A5C-DF0C318B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17" y="956453"/>
            <a:ext cx="1601085" cy="16058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079" y="65605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rgbClr val="1D086C"/>
              </a:solidFill>
            </a:endParaRPr>
          </a:p>
        </p:txBody>
      </p:sp>
      <p:pic>
        <p:nvPicPr>
          <p:cNvPr id="4" name="Picture 2" descr="Donat_41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897">
            <a:off x="1570623" y="1472745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enyeresFerenc_3_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9115">
            <a:off x="4686013" y="1517789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drienn_339_CIMG114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443">
            <a:off x="1174180" y="404874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51528" y="4555860"/>
            <a:ext cx="3382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600" b="1" dirty="0">
                <a:solidFill>
                  <a:srgbClr val="1D086C"/>
                </a:solidFill>
              </a:rPr>
              <a:t>THANK YOU</a:t>
            </a:r>
            <a:r>
              <a:rPr lang="hu-HU" sz="3600" dirty="0">
                <a:solidFill>
                  <a:srgbClr val="1D086C"/>
                </a:solidFill>
              </a:rPr>
              <a:t> </a:t>
            </a:r>
            <a:r>
              <a:rPr lang="hu-HU" sz="3600" dirty="0" err="1">
                <a:solidFill>
                  <a:srgbClr val="1D086C"/>
                </a:solidFill>
              </a:rPr>
              <a:t>for</a:t>
            </a:r>
            <a:r>
              <a:rPr lang="hu-HU" sz="3600" dirty="0">
                <a:solidFill>
                  <a:srgbClr val="1D086C"/>
                </a:solidFill>
              </a:rPr>
              <a:t> </a:t>
            </a:r>
            <a:r>
              <a:rPr lang="hu-HU" sz="3600" dirty="0" err="1">
                <a:solidFill>
                  <a:srgbClr val="1D086C"/>
                </a:solidFill>
              </a:rPr>
              <a:t>your</a:t>
            </a:r>
            <a:r>
              <a:rPr lang="hu-HU" sz="3600" dirty="0">
                <a:solidFill>
                  <a:srgbClr val="1D086C"/>
                </a:solidFill>
              </a:rPr>
              <a:t> </a:t>
            </a:r>
            <a:r>
              <a:rPr lang="hu-HU" sz="3600" dirty="0" err="1">
                <a:solidFill>
                  <a:srgbClr val="1D086C"/>
                </a:solidFill>
              </a:rPr>
              <a:t>help</a:t>
            </a:r>
            <a:r>
              <a:rPr lang="hu-HU" sz="3600" dirty="0">
                <a:solidFill>
                  <a:srgbClr val="1D086C"/>
                </a:solidFill>
              </a:rPr>
              <a:t>!</a:t>
            </a:r>
          </a:p>
        </p:txBody>
      </p:sp>
      <p:pic>
        <p:nvPicPr>
          <p:cNvPr id="3" name="Kép 2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D0B42F0E-7EDC-1AC4-8AEA-652C6803A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A3A8BE-1DF2-E851-92B2-62938EE3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7 423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realised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dreams</a:t>
            </a: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B37EFF-E543-17B4-8F9F-992322AB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10" y="1546428"/>
            <a:ext cx="5002885" cy="4493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Magic</a:t>
            </a:r>
            <a:r>
              <a:rPr lang="hu-HU" dirty="0"/>
              <a:t> </a:t>
            </a:r>
            <a:r>
              <a:rPr lang="hu-HU" dirty="0" err="1"/>
              <a:t>Lamp</a:t>
            </a:r>
            <a:r>
              <a:rPr lang="hu-HU" dirty="0"/>
              <a:t> Foundation has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granting</a:t>
            </a:r>
            <a:r>
              <a:rPr lang="hu-HU" dirty="0"/>
              <a:t> </a:t>
            </a:r>
            <a:r>
              <a:rPr lang="hu-HU" dirty="0" err="1"/>
              <a:t>wishes</a:t>
            </a:r>
            <a:r>
              <a:rPr lang="hu-HU" dirty="0"/>
              <a:t> of </a:t>
            </a:r>
            <a:r>
              <a:rPr lang="hu-HU" dirty="0" err="1"/>
              <a:t>children</a:t>
            </a:r>
            <a:r>
              <a:rPr lang="hu-HU" dirty="0"/>
              <a:t>, </a:t>
            </a:r>
            <a:r>
              <a:rPr lang="hu-HU" dirty="0" err="1"/>
              <a:t>suffering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life </a:t>
            </a:r>
            <a:r>
              <a:rPr lang="hu-HU" dirty="0" err="1"/>
              <a:t>threathening</a:t>
            </a:r>
            <a:r>
              <a:rPr lang="hu-HU" dirty="0"/>
              <a:t> </a:t>
            </a:r>
            <a:r>
              <a:rPr lang="hu-HU" dirty="0" err="1"/>
              <a:t>illnesses</a:t>
            </a:r>
            <a:r>
              <a:rPr lang="hu-HU" dirty="0"/>
              <a:t>, </a:t>
            </a:r>
            <a:r>
              <a:rPr lang="hu-HU" dirty="0" err="1"/>
              <a:t>since</a:t>
            </a:r>
            <a:r>
              <a:rPr lang="hu-HU" dirty="0"/>
              <a:t> November 2003.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fulfilled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five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thousandth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dream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dream</a:t>
            </a:r>
            <a:r>
              <a:rPr lang="hu-HU" dirty="0"/>
              <a:t> of </a:t>
            </a:r>
            <a:r>
              <a:rPr lang="hu-HU" b="1" dirty="0"/>
              <a:t>Zoé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b="1" dirty="0" err="1"/>
              <a:t>March</a:t>
            </a:r>
            <a:r>
              <a:rPr lang="hu-HU" b="1" dirty="0"/>
              <a:t>, 27, 2024</a:t>
            </a:r>
            <a:r>
              <a:rPr lang="hu-HU" dirty="0"/>
              <a:t>,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like </a:t>
            </a:r>
            <a:r>
              <a:rPr lang="hu-HU" dirty="0" err="1"/>
              <a:t>to</a:t>
            </a:r>
            <a:r>
              <a:rPr lang="hu-HU" dirty="0"/>
              <a:t> -  and </a:t>
            </a:r>
            <a:r>
              <a:rPr lang="hu-HU" dirty="0" err="1"/>
              <a:t>will</a:t>
            </a:r>
            <a:r>
              <a:rPr lang="hu-HU" dirty="0"/>
              <a:t> -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violin</a:t>
            </a:r>
            <a:r>
              <a:rPr lang="hu-HU" dirty="0"/>
              <a:t> </a:t>
            </a:r>
            <a:r>
              <a:rPr lang="hu-HU" dirty="0" err="1"/>
              <a:t>lessons</a:t>
            </a:r>
            <a:r>
              <a:rPr lang="hu-HU" dirty="0"/>
              <a:t>, and got </a:t>
            </a:r>
            <a:r>
              <a:rPr lang="hu-HU" dirty="0" err="1"/>
              <a:t>also</a:t>
            </a:r>
            <a:r>
              <a:rPr lang="hu-HU" dirty="0"/>
              <a:t> a </a:t>
            </a:r>
            <a:r>
              <a:rPr lang="hu-HU" dirty="0" err="1"/>
              <a:t>beautiful</a:t>
            </a:r>
            <a:r>
              <a:rPr lang="hu-HU" dirty="0"/>
              <a:t> </a:t>
            </a:r>
            <a:r>
              <a:rPr lang="hu-HU" dirty="0" err="1"/>
              <a:t>violin</a:t>
            </a:r>
            <a:r>
              <a:rPr lang="hu-HU" dirty="0"/>
              <a:t>. 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dream</a:t>
            </a:r>
            <a:r>
              <a:rPr lang="hu-HU" dirty="0"/>
              <a:t> of an </a:t>
            </a:r>
            <a:r>
              <a:rPr lang="hu-HU" dirty="0" err="1"/>
              <a:t>ill</a:t>
            </a:r>
            <a:r>
              <a:rPr lang="hu-HU" dirty="0"/>
              <a:t> </a:t>
            </a:r>
            <a:r>
              <a:rPr lang="hu-HU" dirty="0" err="1"/>
              <a:t>child</a:t>
            </a:r>
            <a:r>
              <a:rPr lang="hu-HU" dirty="0"/>
              <a:t> has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fulfilled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every</a:t>
            </a:r>
            <a:r>
              <a:rPr lang="hu-HU" b="1" dirty="0">
                <a:solidFill>
                  <a:srgbClr val="FF0000"/>
                </a:solidFill>
              </a:rPr>
              <a:t> 36 </a:t>
            </a:r>
            <a:r>
              <a:rPr lang="hu-HU" b="1" dirty="0" err="1">
                <a:solidFill>
                  <a:srgbClr val="FF0000"/>
                </a:solidFill>
              </a:rPr>
              <a:t>hours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since</a:t>
            </a:r>
            <a:r>
              <a:rPr lang="hu-HU" dirty="0"/>
              <a:t> 2003.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E43A84-28FF-28F2-D091-9F9586E6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92" y="1546428"/>
            <a:ext cx="3200400" cy="4267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hu-HU" b="1" dirty="0">
              <a:solidFill>
                <a:srgbClr val="1D0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/>
              <a:t>To give </a:t>
            </a:r>
            <a:r>
              <a:rPr lang="hu-HU" b="1" dirty="0" err="1"/>
              <a:t>psychological</a:t>
            </a:r>
            <a:r>
              <a:rPr lang="hu-HU" b="1" dirty="0"/>
              <a:t> support</a:t>
            </a:r>
            <a:r>
              <a:rPr lang="en-US" b="1" dirty="0"/>
              <a:t> </a:t>
            </a:r>
            <a:r>
              <a:rPr lang="hu-HU" b="1" dirty="0"/>
              <a:t>to life-threatheningly ill </a:t>
            </a:r>
            <a:r>
              <a:rPr lang="hu-HU" b="1" dirty="0" err="1"/>
              <a:t>children</a:t>
            </a:r>
            <a:r>
              <a:rPr lang="hu-HU" b="1" dirty="0"/>
              <a:t> </a:t>
            </a:r>
            <a:r>
              <a:rPr lang="en-US" b="1" dirty="0"/>
              <a:t>by </a:t>
            </a:r>
            <a:r>
              <a:rPr lang="en-US" b="1" dirty="0" err="1"/>
              <a:t>realising</a:t>
            </a:r>
            <a:r>
              <a:rPr lang="en-US" b="1" dirty="0"/>
              <a:t> their dreams</a:t>
            </a:r>
            <a:endParaRPr lang="hu-HU" b="1" dirty="0"/>
          </a:p>
          <a:p>
            <a:pPr marL="0" indent="0" algn="ctr">
              <a:buNone/>
            </a:pPr>
            <a:r>
              <a:rPr lang="hu-HU" b="1" dirty="0" err="1"/>
              <a:t>We</a:t>
            </a:r>
            <a:r>
              <a:rPr lang="hu-HU" b="1" dirty="0"/>
              <a:t> </a:t>
            </a:r>
            <a:r>
              <a:rPr lang="hu-HU" b="1" dirty="0" err="1"/>
              <a:t>aim</a:t>
            </a:r>
            <a:r>
              <a:rPr lang="hu-HU" dirty="0"/>
              <a:t>: </a:t>
            </a:r>
          </a:p>
          <a:p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grant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wish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yearly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countrywide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240-300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very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ill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children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give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psychological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mental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support </a:t>
            </a:r>
            <a:r>
              <a:rPr lang="hu-HU" sz="2000" dirty="0" err="1"/>
              <a:t>through</a:t>
            </a:r>
            <a:r>
              <a:rPr lang="hu-HU" sz="2000" dirty="0"/>
              <a:t> the joy </a:t>
            </a:r>
            <a:r>
              <a:rPr lang="hu-HU" sz="2000" dirty="0" err="1"/>
              <a:t>caused</a:t>
            </a:r>
            <a:r>
              <a:rPr lang="hu-HU" sz="2000" dirty="0"/>
              <a:t> by the </a:t>
            </a:r>
            <a:r>
              <a:rPr lang="hu-HU" sz="2000" dirty="0" err="1"/>
              <a:t>fulfilled</a:t>
            </a:r>
            <a:r>
              <a:rPr lang="hu-HU" sz="2000" dirty="0"/>
              <a:t> </a:t>
            </a:r>
            <a:r>
              <a:rPr lang="hu-HU" sz="2000" dirty="0" err="1"/>
              <a:t>wish</a:t>
            </a:r>
            <a:r>
              <a:rPr lang="hu-HU" sz="2000" dirty="0"/>
              <a:t>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to the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child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parents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assist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/>
              <a:t>in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/>
              <a:t>and </a:t>
            </a:r>
            <a:r>
              <a:rPr lang="hu-HU" sz="2000" dirty="0" err="1"/>
              <a:t>help</a:t>
            </a:r>
            <a:r>
              <a:rPr lang="hu-HU" sz="2000" dirty="0"/>
              <a:t>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healing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doctors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Educating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” the future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generations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/>
              <a:t>in </a:t>
            </a:r>
            <a:r>
              <a:rPr lang="hu-HU" sz="2000" dirty="0" err="1"/>
              <a:t>solidarity</a:t>
            </a:r>
            <a:r>
              <a:rPr lang="hu-HU" sz="2000" dirty="0"/>
              <a:t>, </a:t>
            </a:r>
            <a:r>
              <a:rPr lang="hu-HU" sz="2000" dirty="0" err="1"/>
              <a:t>empathy</a:t>
            </a:r>
            <a:r>
              <a:rPr lang="en-US" sz="2000" dirty="0"/>
              <a:t> and</a:t>
            </a:r>
            <a:r>
              <a:rPr lang="hu-HU" sz="2000" dirty="0"/>
              <a:t> </a:t>
            </a:r>
            <a:r>
              <a:rPr lang="hu-HU" sz="2000" dirty="0" err="1"/>
              <a:t>donations</a:t>
            </a:r>
            <a:r>
              <a:rPr lang="hu-HU" sz="2000" dirty="0"/>
              <a:t> </a:t>
            </a:r>
            <a:r>
              <a:rPr lang="hu-HU" sz="2000" dirty="0" err="1"/>
              <a:t>culture</a:t>
            </a:r>
            <a:endParaRPr lang="hu-HU" sz="2000" dirty="0"/>
          </a:p>
          <a:p>
            <a:endParaRPr lang="hu-HU" sz="20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3</a:t>
            </a:fld>
            <a:endParaRPr lang="hu-HU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01703841"/>
              </p:ext>
            </p:extLst>
          </p:nvPr>
        </p:nvGraphicFramePr>
        <p:xfrm>
          <a:off x="1560004" y="4824536"/>
          <a:ext cx="6096000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90965BFD-BB6F-05C4-544F-7DA2CE792C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4</a:t>
            </a:fld>
            <a:endParaRPr lang="hu-HU"/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39750" y="519115"/>
            <a:ext cx="811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24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Csodalámpa hatása a gyógyulás lelki támogatásával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/>
          <a:stretch>
            <a:fillRect/>
          </a:stretch>
        </p:blipFill>
        <p:spPr bwMode="auto">
          <a:xfrm>
            <a:off x="3003551" y="2185988"/>
            <a:ext cx="566102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44550" y="1616077"/>
            <a:ext cx="65088" cy="4238625"/>
            <a:chOff x="514" y="1104"/>
            <a:chExt cx="126" cy="2832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gray">
            <a:xfrm>
              <a:off x="560" y="1226"/>
              <a:ext cx="31" cy="2710"/>
            </a:xfrm>
            <a:prstGeom prst="rect">
              <a:avLst/>
            </a:prstGeom>
            <a:solidFill>
              <a:srgbClr val="1E58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514" y="1104"/>
              <a:ext cx="126" cy="128"/>
            </a:xfrm>
            <a:custGeom>
              <a:avLst/>
              <a:gdLst>
                <a:gd name="T0" fmla="*/ 126 w 126"/>
                <a:gd name="T1" fmla="*/ 128 h 128"/>
                <a:gd name="T2" fmla="*/ 62 w 126"/>
                <a:gd name="T3" fmla="*/ 0 h 128"/>
                <a:gd name="T4" fmla="*/ 0 w 126"/>
                <a:gd name="T5" fmla="*/ 128 h 128"/>
                <a:gd name="T6" fmla="*/ 126 w 126"/>
                <a:gd name="T7" fmla="*/ 128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8"/>
                <a:gd name="T14" fmla="*/ 126 w 126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8">
                  <a:moveTo>
                    <a:pt x="126" y="128"/>
                  </a:moveTo>
                  <a:lnTo>
                    <a:pt x="62" y="0"/>
                  </a:lnTo>
                  <a:lnTo>
                    <a:pt x="0" y="128"/>
                  </a:lnTo>
                  <a:lnTo>
                    <a:pt x="126" y="128"/>
                  </a:lnTo>
                  <a:close/>
                </a:path>
              </a:pathLst>
            </a:custGeom>
            <a:solidFill>
              <a:srgbClr val="1E5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57251" y="3810002"/>
            <a:ext cx="7896225" cy="85725"/>
            <a:chOff x="576" y="3874"/>
            <a:chExt cx="5280" cy="126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gray">
            <a:xfrm>
              <a:off x="576" y="3921"/>
              <a:ext cx="5158" cy="30"/>
            </a:xfrm>
            <a:prstGeom prst="rect">
              <a:avLst/>
            </a:prstGeom>
            <a:solidFill>
              <a:srgbClr val="1E58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5730" y="3874"/>
              <a:ext cx="126" cy="126"/>
            </a:xfrm>
            <a:custGeom>
              <a:avLst/>
              <a:gdLst>
                <a:gd name="T0" fmla="*/ 0 w 126"/>
                <a:gd name="T1" fmla="*/ 126 h 126"/>
                <a:gd name="T2" fmla="*/ 126 w 126"/>
                <a:gd name="T3" fmla="*/ 62 h 126"/>
                <a:gd name="T4" fmla="*/ 0 w 126"/>
                <a:gd name="T5" fmla="*/ 0 h 126"/>
                <a:gd name="T6" fmla="*/ 0 w 126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6"/>
                <a:gd name="T14" fmla="*/ 126 w 126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6">
                  <a:moveTo>
                    <a:pt x="0" y="126"/>
                  </a:moveTo>
                  <a:lnTo>
                    <a:pt x="126" y="62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E5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gray">
          <a:xfrm rot="16200000">
            <a:off x="66097" y="3686891"/>
            <a:ext cx="11854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/>
              <a:t>Mental</a:t>
            </a:r>
            <a:r>
              <a:rPr lang="hu-HU" sz="1600" b="1" dirty="0"/>
              <a:t> </a:t>
            </a:r>
            <a:r>
              <a:rPr lang="hu-HU" sz="1600" b="1" dirty="0" err="1"/>
              <a:t>stages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gray">
          <a:xfrm>
            <a:off x="309563" y="1941513"/>
            <a:ext cx="487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7658100" y="5711827"/>
            <a:ext cx="4000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7912828" y="3918406"/>
            <a:ext cx="7662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kern="0" dirty="0">
                <a:solidFill>
                  <a:sysClr val="windowText" lastClr="000000"/>
                </a:solidFill>
              </a:rPr>
              <a:t>Idő / Time</a:t>
            </a:r>
            <a:endParaRPr lang="en-US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gray">
          <a:xfrm>
            <a:off x="1411289" y="5137152"/>
            <a:ext cx="6556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gray">
          <a:xfrm>
            <a:off x="928689" y="3497263"/>
            <a:ext cx="6059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DIagnosis</a:t>
            </a:r>
            <a:endParaRPr lang="en-US" sz="2000" b="1" kern="0" cap="small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gray">
          <a:xfrm>
            <a:off x="1512919" y="2341329"/>
            <a:ext cx="7341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kern="0" cap="small" dirty="0" err="1">
                <a:solidFill>
                  <a:srgbClr val="000000"/>
                </a:solidFill>
              </a:rPr>
              <a:t>Theraphy</a:t>
            </a:r>
            <a:endParaRPr lang="hu-HU" sz="1600" kern="0" cap="small" dirty="0">
              <a:solidFill>
                <a:srgbClr val="000000"/>
              </a:solidFill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kern="0" cap="small" dirty="0">
                <a:solidFill>
                  <a:srgbClr val="000000"/>
                </a:solidFill>
              </a:rPr>
              <a:t> </a:t>
            </a:r>
            <a:r>
              <a:rPr lang="hu-HU" sz="1600" kern="0" cap="small" dirty="0" err="1">
                <a:solidFill>
                  <a:srgbClr val="000000"/>
                </a:solidFill>
              </a:rPr>
              <a:t>chosen</a:t>
            </a:r>
            <a:endParaRPr lang="hu-HU" sz="1600" kern="0" cap="small" dirty="0">
              <a:solidFill>
                <a:srgbClr val="000000"/>
              </a:solidFill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gray">
          <a:xfrm>
            <a:off x="3578225" y="3843338"/>
            <a:ext cx="7000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gray">
          <a:xfrm>
            <a:off x="4221164" y="5567363"/>
            <a:ext cx="8524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gray">
          <a:xfrm>
            <a:off x="909639" y="5543552"/>
            <a:ext cx="7748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i="1" kern="0" dirty="0">
                <a:solidFill>
                  <a:srgbClr val="000000"/>
                </a:solidFill>
              </a:rPr>
              <a:t>Sokk 	    Tagadás és Depresszió               Remény a gyógyulásra             Gyógyulás öröme</a:t>
            </a:r>
            <a:endParaRPr lang="en-US" sz="1400" b="1" i="1" kern="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"/>
          <p:cNvCxnSpPr>
            <a:cxnSpLocks noChangeShapeType="1"/>
          </p:cNvCxnSpPr>
          <p:nvPr/>
        </p:nvCxnSpPr>
        <p:spPr bwMode="auto">
          <a:xfrm flipV="1">
            <a:off x="1411288" y="1844677"/>
            <a:ext cx="0" cy="3984625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52"/>
          <p:cNvCxnSpPr>
            <a:cxnSpLocks noChangeShapeType="1"/>
          </p:cNvCxnSpPr>
          <p:nvPr/>
        </p:nvCxnSpPr>
        <p:spPr bwMode="auto">
          <a:xfrm flipV="1">
            <a:off x="2405063" y="1817690"/>
            <a:ext cx="0" cy="3984625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53"/>
          <p:cNvCxnSpPr>
            <a:cxnSpLocks noChangeShapeType="1"/>
          </p:cNvCxnSpPr>
          <p:nvPr/>
        </p:nvCxnSpPr>
        <p:spPr bwMode="auto">
          <a:xfrm flipH="1" flipV="1">
            <a:off x="2970214" y="1774825"/>
            <a:ext cx="33337" cy="365283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Oval 5"/>
          <p:cNvSpPr>
            <a:spLocks noChangeAspect="1"/>
          </p:cNvSpPr>
          <p:nvPr/>
        </p:nvSpPr>
        <p:spPr>
          <a:xfrm>
            <a:off x="950913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1</a:t>
            </a:r>
          </a:p>
        </p:txBody>
      </p:sp>
      <p:sp>
        <p:nvSpPr>
          <p:cNvPr id="31" name="Oval 59"/>
          <p:cNvSpPr>
            <a:spLocks noChangeAspect="1"/>
          </p:cNvSpPr>
          <p:nvPr/>
        </p:nvSpPr>
        <p:spPr>
          <a:xfrm>
            <a:off x="1592263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2</a:t>
            </a:r>
          </a:p>
        </p:txBody>
      </p:sp>
      <p:sp>
        <p:nvSpPr>
          <p:cNvPr id="32" name="Oval 60"/>
          <p:cNvSpPr>
            <a:spLocks noChangeAspect="1"/>
          </p:cNvSpPr>
          <p:nvPr/>
        </p:nvSpPr>
        <p:spPr>
          <a:xfrm>
            <a:off x="2541589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Connector 61"/>
          <p:cNvCxnSpPr>
            <a:cxnSpLocks noChangeShapeType="1"/>
          </p:cNvCxnSpPr>
          <p:nvPr/>
        </p:nvCxnSpPr>
        <p:spPr bwMode="auto">
          <a:xfrm flipV="1">
            <a:off x="4664075" y="1812925"/>
            <a:ext cx="0" cy="361473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6"/>
          <p:cNvSpPr>
            <a:spLocks noChangeArrowheads="1"/>
          </p:cNvSpPr>
          <p:nvPr/>
        </p:nvSpPr>
        <p:spPr bwMode="gray">
          <a:xfrm>
            <a:off x="2474245" y="3489844"/>
            <a:ext cx="4664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Refusal</a:t>
            </a:r>
            <a:endParaRPr lang="en-US" sz="1200" b="1" kern="0" cap="small" dirty="0">
              <a:solidFill>
                <a:srgbClr val="000000"/>
              </a:solidFill>
            </a:endParaRPr>
          </a:p>
        </p:txBody>
      </p:sp>
      <p:sp>
        <p:nvSpPr>
          <p:cNvPr id="35" name="Oval 63"/>
          <p:cNvSpPr>
            <a:spLocks noChangeAspect="1"/>
          </p:cNvSpPr>
          <p:nvPr/>
        </p:nvSpPr>
        <p:spPr>
          <a:xfrm>
            <a:off x="3298825" y="3019427"/>
            <a:ext cx="331788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4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gray">
          <a:xfrm>
            <a:off x="3131840" y="3481389"/>
            <a:ext cx="6924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Acceptance</a:t>
            </a:r>
            <a:endParaRPr lang="en-US" sz="2000" b="1" kern="0" cap="small" dirty="0">
              <a:solidFill>
                <a:sysClr val="windowText" lastClr="000000"/>
              </a:solidFill>
            </a:endParaRPr>
          </a:p>
        </p:txBody>
      </p:sp>
      <p:sp>
        <p:nvSpPr>
          <p:cNvPr id="37" name="Oval 65"/>
          <p:cNvSpPr>
            <a:spLocks noChangeAspect="1"/>
          </p:cNvSpPr>
          <p:nvPr/>
        </p:nvSpPr>
        <p:spPr>
          <a:xfrm>
            <a:off x="5870575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5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gray">
          <a:xfrm>
            <a:off x="5421314" y="3511550"/>
            <a:ext cx="15709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Rehabilitation</a:t>
            </a:r>
            <a:r>
              <a:rPr lang="hu-HU" sz="1200" b="1" kern="0" cap="small" dirty="0">
                <a:solidFill>
                  <a:srgbClr val="000000"/>
                </a:solidFill>
              </a:rPr>
              <a:t>, </a:t>
            </a:r>
            <a:r>
              <a:rPr lang="hu-HU" sz="1200" b="1" kern="0" cap="small" dirty="0" err="1">
                <a:solidFill>
                  <a:srgbClr val="000000"/>
                </a:solidFill>
              </a:rPr>
              <a:t>follow-up</a:t>
            </a:r>
            <a:endParaRPr lang="en-US" sz="2000" b="1" kern="0" cap="small" dirty="0">
              <a:solidFill>
                <a:sysClr val="windowText" lastClr="000000"/>
              </a:solidFill>
            </a:endParaRPr>
          </a:p>
        </p:txBody>
      </p:sp>
      <p:sp>
        <p:nvSpPr>
          <p:cNvPr id="39" name="Freeform 1"/>
          <p:cNvSpPr/>
          <p:nvPr/>
        </p:nvSpPr>
        <p:spPr>
          <a:xfrm>
            <a:off x="3176589" y="3325813"/>
            <a:ext cx="5387975" cy="1979612"/>
          </a:xfrm>
          <a:custGeom>
            <a:avLst/>
            <a:gdLst>
              <a:gd name="connsiteX0" fmla="*/ 0 w 5784910"/>
              <a:gd name="connsiteY0" fmla="*/ 1736976 h 1969205"/>
              <a:gd name="connsiteX1" fmla="*/ 304800 w 5784910"/>
              <a:gd name="connsiteY1" fmla="*/ 1882119 h 1969205"/>
              <a:gd name="connsiteX2" fmla="*/ 478971 w 5784910"/>
              <a:gd name="connsiteY2" fmla="*/ 1882119 h 1969205"/>
              <a:gd name="connsiteX3" fmla="*/ 754743 w 5784910"/>
              <a:gd name="connsiteY3" fmla="*/ 1693433 h 1969205"/>
              <a:gd name="connsiteX4" fmla="*/ 972457 w 5784910"/>
              <a:gd name="connsiteY4" fmla="*/ 1809548 h 1969205"/>
              <a:gd name="connsiteX5" fmla="*/ 1219200 w 5784910"/>
              <a:gd name="connsiteY5" fmla="*/ 1969205 h 1969205"/>
              <a:gd name="connsiteX6" fmla="*/ 1509486 w 5784910"/>
              <a:gd name="connsiteY6" fmla="*/ 1809548 h 1969205"/>
              <a:gd name="connsiteX7" fmla="*/ 1799771 w 5784910"/>
              <a:gd name="connsiteY7" fmla="*/ 1838576 h 1969205"/>
              <a:gd name="connsiteX8" fmla="*/ 2220686 w 5784910"/>
              <a:gd name="connsiteY8" fmla="*/ 1287033 h 1969205"/>
              <a:gd name="connsiteX9" fmla="*/ 2888343 w 5784910"/>
              <a:gd name="connsiteY9" fmla="*/ 1243491 h 1969205"/>
              <a:gd name="connsiteX10" fmla="*/ 3106057 w 5784910"/>
              <a:gd name="connsiteY10" fmla="*/ 1069319 h 1969205"/>
              <a:gd name="connsiteX11" fmla="*/ 3759200 w 5784910"/>
              <a:gd name="connsiteY11" fmla="*/ 909662 h 1969205"/>
              <a:gd name="connsiteX12" fmla="*/ 4078514 w 5784910"/>
              <a:gd name="connsiteY12" fmla="*/ 532291 h 1969205"/>
              <a:gd name="connsiteX13" fmla="*/ 4586514 w 5784910"/>
              <a:gd name="connsiteY13" fmla="*/ 459719 h 1969205"/>
              <a:gd name="connsiteX14" fmla="*/ 4876800 w 5784910"/>
              <a:gd name="connsiteY14" fmla="*/ 154919 h 1969205"/>
              <a:gd name="connsiteX15" fmla="*/ 5413828 w 5784910"/>
              <a:gd name="connsiteY15" fmla="*/ 111376 h 1969205"/>
              <a:gd name="connsiteX16" fmla="*/ 5747657 w 5784910"/>
              <a:gd name="connsiteY16" fmla="*/ 9776 h 1969205"/>
              <a:gd name="connsiteX17" fmla="*/ 5762171 w 5784910"/>
              <a:gd name="connsiteY17" fmla="*/ 9776 h 19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84910" h="1969205">
                <a:moveTo>
                  <a:pt x="0" y="1736976"/>
                </a:moveTo>
                <a:cubicBezTo>
                  <a:pt x="112486" y="1797452"/>
                  <a:pt x="224972" y="1857929"/>
                  <a:pt x="304800" y="1882119"/>
                </a:cubicBezTo>
                <a:cubicBezTo>
                  <a:pt x="384628" y="1906309"/>
                  <a:pt x="403981" y="1913567"/>
                  <a:pt x="478971" y="1882119"/>
                </a:cubicBezTo>
                <a:cubicBezTo>
                  <a:pt x="553961" y="1850671"/>
                  <a:pt x="672495" y="1705528"/>
                  <a:pt x="754743" y="1693433"/>
                </a:cubicBezTo>
                <a:cubicBezTo>
                  <a:pt x="836991" y="1681338"/>
                  <a:pt x="895048" y="1763586"/>
                  <a:pt x="972457" y="1809548"/>
                </a:cubicBezTo>
                <a:cubicBezTo>
                  <a:pt x="1049867" y="1855510"/>
                  <a:pt x="1129695" y="1969205"/>
                  <a:pt x="1219200" y="1969205"/>
                </a:cubicBezTo>
                <a:cubicBezTo>
                  <a:pt x="1308705" y="1969205"/>
                  <a:pt x="1412724" y="1831320"/>
                  <a:pt x="1509486" y="1809548"/>
                </a:cubicBezTo>
                <a:cubicBezTo>
                  <a:pt x="1606248" y="1787777"/>
                  <a:pt x="1681238" y="1925662"/>
                  <a:pt x="1799771" y="1838576"/>
                </a:cubicBezTo>
                <a:cubicBezTo>
                  <a:pt x="1918304" y="1751490"/>
                  <a:pt x="2039257" y="1386214"/>
                  <a:pt x="2220686" y="1287033"/>
                </a:cubicBezTo>
                <a:cubicBezTo>
                  <a:pt x="2402115" y="1187852"/>
                  <a:pt x="2740781" y="1279777"/>
                  <a:pt x="2888343" y="1243491"/>
                </a:cubicBezTo>
                <a:cubicBezTo>
                  <a:pt x="3035905" y="1207205"/>
                  <a:pt x="2960914" y="1124957"/>
                  <a:pt x="3106057" y="1069319"/>
                </a:cubicBezTo>
                <a:cubicBezTo>
                  <a:pt x="3251200" y="1013681"/>
                  <a:pt x="3597124" y="999167"/>
                  <a:pt x="3759200" y="909662"/>
                </a:cubicBezTo>
                <a:cubicBezTo>
                  <a:pt x="3921276" y="820157"/>
                  <a:pt x="3940628" y="607281"/>
                  <a:pt x="4078514" y="532291"/>
                </a:cubicBezTo>
                <a:cubicBezTo>
                  <a:pt x="4216400" y="457301"/>
                  <a:pt x="4453466" y="522614"/>
                  <a:pt x="4586514" y="459719"/>
                </a:cubicBezTo>
                <a:cubicBezTo>
                  <a:pt x="4719562" y="396824"/>
                  <a:pt x="4738914" y="212976"/>
                  <a:pt x="4876800" y="154919"/>
                </a:cubicBezTo>
                <a:cubicBezTo>
                  <a:pt x="5014686" y="96862"/>
                  <a:pt x="5268685" y="135566"/>
                  <a:pt x="5413828" y="111376"/>
                </a:cubicBezTo>
                <a:cubicBezTo>
                  <a:pt x="5558971" y="87186"/>
                  <a:pt x="5689600" y="26709"/>
                  <a:pt x="5747657" y="9776"/>
                </a:cubicBezTo>
                <a:cubicBezTo>
                  <a:pt x="5805714" y="-7157"/>
                  <a:pt x="5783942" y="1309"/>
                  <a:pt x="5762171" y="9776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Oval 3"/>
          <p:cNvSpPr/>
          <p:nvPr/>
        </p:nvSpPr>
        <p:spPr>
          <a:xfrm>
            <a:off x="2927350" y="4813300"/>
            <a:ext cx="296863" cy="30638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1" name="Freeform 4"/>
          <p:cNvSpPr/>
          <p:nvPr/>
        </p:nvSpPr>
        <p:spPr>
          <a:xfrm>
            <a:off x="882651" y="3605213"/>
            <a:ext cx="2074863" cy="1395412"/>
          </a:xfrm>
          <a:custGeom>
            <a:avLst/>
            <a:gdLst>
              <a:gd name="connsiteX0" fmla="*/ 0 w 2075543"/>
              <a:gd name="connsiteY0" fmla="*/ 249517 h 1396146"/>
              <a:gd name="connsiteX1" fmla="*/ 232229 w 2075543"/>
              <a:gd name="connsiteY1" fmla="*/ 1323574 h 1396146"/>
              <a:gd name="connsiteX2" fmla="*/ 609600 w 2075543"/>
              <a:gd name="connsiteY2" fmla="*/ 772032 h 1396146"/>
              <a:gd name="connsiteX3" fmla="*/ 899886 w 2075543"/>
              <a:gd name="connsiteY3" fmla="*/ 2774 h 1396146"/>
              <a:gd name="connsiteX4" fmla="*/ 1422400 w 2075543"/>
              <a:gd name="connsiteY4" fmla="*/ 1062317 h 1396146"/>
              <a:gd name="connsiteX5" fmla="*/ 2075543 w 2075543"/>
              <a:gd name="connsiteY5" fmla="*/ 1396146 h 13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5543" h="1396146">
                <a:moveTo>
                  <a:pt x="0" y="249517"/>
                </a:moveTo>
                <a:cubicBezTo>
                  <a:pt x="65314" y="743002"/>
                  <a:pt x="130629" y="1236488"/>
                  <a:pt x="232229" y="1323574"/>
                </a:cubicBezTo>
                <a:cubicBezTo>
                  <a:pt x="333829" y="1410660"/>
                  <a:pt x="498324" y="992165"/>
                  <a:pt x="609600" y="772032"/>
                </a:cubicBezTo>
                <a:cubicBezTo>
                  <a:pt x="720876" y="551899"/>
                  <a:pt x="764419" y="-45607"/>
                  <a:pt x="899886" y="2774"/>
                </a:cubicBezTo>
                <a:cubicBezTo>
                  <a:pt x="1035353" y="51155"/>
                  <a:pt x="1226457" y="830088"/>
                  <a:pt x="1422400" y="1062317"/>
                </a:cubicBezTo>
                <a:cubicBezTo>
                  <a:pt x="1618343" y="1294546"/>
                  <a:pt x="1846943" y="1345346"/>
                  <a:pt x="2075543" y="1396146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2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0240"/>
            <a:ext cx="1173162" cy="9874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2827340"/>
            <a:ext cx="561975" cy="47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870883"/>
            <a:ext cx="563563" cy="47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2710091"/>
            <a:ext cx="563563" cy="4746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6" y="1801814"/>
            <a:ext cx="563563" cy="47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0"/>
          <p:cNvSpPr>
            <a:spLocks noChangeArrowheads="1"/>
          </p:cNvSpPr>
          <p:nvPr/>
        </p:nvSpPr>
        <p:spPr bwMode="gray">
          <a:xfrm>
            <a:off x="909639" y="5826128"/>
            <a:ext cx="7748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i="1" kern="0" dirty="0" err="1">
                <a:solidFill>
                  <a:srgbClr val="000000"/>
                </a:solidFill>
              </a:rPr>
              <a:t>Shock</a:t>
            </a:r>
            <a:r>
              <a:rPr lang="hu-HU" sz="1400" i="1" kern="0" dirty="0">
                <a:solidFill>
                  <a:srgbClr val="000000"/>
                </a:solidFill>
              </a:rPr>
              <a:t>           </a:t>
            </a:r>
            <a:r>
              <a:rPr lang="hu-HU" sz="1400" i="1" kern="0" dirty="0" err="1">
                <a:solidFill>
                  <a:srgbClr val="000000"/>
                </a:solidFill>
              </a:rPr>
              <a:t>Denial</a:t>
            </a:r>
            <a:r>
              <a:rPr lang="hu-HU" sz="1400" i="1" kern="0" dirty="0">
                <a:solidFill>
                  <a:srgbClr val="000000"/>
                </a:solidFill>
              </a:rPr>
              <a:t>   and  </a:t>
            </a:r>
            <a:r>
              <a:rPr lang="hu-HU" sz="1400" i="1" kern="0" dirty="0" err="1">
                <a:solidFill>
                  <a:srgbClr val="000000"/>
                </a:solidFill>
              </a:rPr>
              <a:t>Depression</a:t>
            </a:r>
            <a:r>
              <a:rPr lang="hu-HU" sz="1400" i="1" kern="0" dirty="0">
                <a:solidFill>
                  <a:srgbClr val="000000"/>
                </a:solidFill>
              </a:rPr>
              <a:t>	           </a:t>
            </a:r>
            <a:r>
              <a:rPr lang="hu-HU" sz="1400" i="1" kern="0" dirty="0" err="1">
                <a:solidFill>
                  <a:srgbClr val="000000"/>
                </a:solidFill>
              </a:rPr>
              <a:t>Hope</a:t>
            </a:r>
            <a:r>
              <a:rPr lang="hu-HU" sz="1400" i="1" kern="0" dirty="0">
                <a:solidFill>
                  <a:srgbClr val="000000"/>
                </a:solidFill>
              </a:rPr>
              <a:t> </a:t>
            </a:r>
            <a:r>
              <a:rPr lang="hu-HU" sz="1400" i="1" kern="0" dirty="0" err="1">
                <a:solidFill>
                  <a:srgbClr val="000000"/>
                </a:solidFill>
              </a:rPr>
              <a:t>for</a:t>
            </a:r>
            <a:r>
              <a:rPr lang="hu-HU" sz="1400" i="1" kern="0" dirty="0">
                <a:solidFill>
                  <a:srgbClr val="000000"/>
                </a:solidFill>
              </a:rPr>
              <a:t> </a:t>
            </a:r>
            <a:r>
              <a:rPr lang="hu-HU" sz="1400" i="1" kern="0" dirty="0" err="1">
                <a:solidFill>
                  <a:srgbClr val="000000"/>
                </a:solidFill>
              </a:rPr>
              <a:t>remission</a:t>
            </a:r>
            <a:r>
              <a:rPr lang="hu-HU" sz="1400" i="1" kern="0" dirty="0">
                <a:solidFill>
                  <a:srgbClr val="000000"/>
                </a:solidFill>
              </a:rPr>
              <a:t>	 	    </a:t>
            </a:r>
            <a:r>
              <a:rPr lang="hu-HU" sz="1400" i="1" kern="0" dirty="0" err="1">
                <a:solidFill>
                  <a:srgbClr val="000000"/>
                </a:solidFill>
              </a:rPr>
              <a:t>Recovery</a:t>
            </a:r>
            <a:r>
              <a:rPr lang="hu-HU" sz="1400" i="1" kern="0" dirty="0">
                <a:solidFill>
                  <a:srgbClr val="000000"/>
                </a:solidFill>
              </a:rPr>
              <a:t>	</a:t>
            </a:r>
            <a:endParaRPr lang="en-US" sz="1400" i="1" kern="0" dirty="0">
              <a:solidFill>
                <a:srgbClr val="000000"/>
              </a:solidFill>
            </a:endParaRPr>
          </a:p>
        </p:txBody>
      </p:sp>
      <p:sp>
        <p:nvSpPr>
          <p:cNvPr id="48" name="Szövegdoboz 8"/>
          <p:cNvSpPr txBox="1">
            <a:spLocks noChangeArrowheads="1"/>
          </p:cNvSpPr>
          <p:nvPr/>
        </p:nvSpPr>
        <p:spPr bwMode="auto">
          <a:xfrm>
            <a:off x="588169" y="980778"/>
            <a:ext cx="811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/>
              <a:t>Magic Lamp’s </a:t>
            </a:r>
            <a:r>
              <a:rPr lang="hu-HU" sz="2000" b="1" dirty="0" err="1"/>
              <a:t>psychological</a:t>
            </a:r>
            <a:r>
              <a:rPr lang="hu-HU" sz="2000" b="1" dirty="0"/>
              <a:t> </a:t>
            </a:r>
            <a:r>
              <a:rPr lang="en-US" sz="2000" b="1" dirty="0"/>
              <a:t>effect </a:t>
            </a:r>
            <a:r>
              <a:rPr lang="hu-HU" sz="2000" b="1" dirty="0" err="1"/>
              <a:t>in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healing</a:t>
            </a:r>
            <a:r>
              <a:rPr lang="hu-HU" sz="2000" b="1" dirty="0"/>
              <a:t> </a:t>
            </a:r>
            <a:r>
              <a:rPr lang="hu-HU" sz="2000" b="1" dirty="0" err="1"/>
              <a:t>process</a:t>
            </a:r>
            <a:endParaRPr lang="hu-HU" sz="2000" b="1" dirty="0"/>
          </a:p>
        </p:txBody>
      </p:sp>
      <p:cxnSp>
        <p:nvCxnSpPr>
          <p:cNvPr id="49" name="Egyenes összekötő nyíllal 48"/>
          <p:cNvCxnSpPr/>
          <p:nvPr/>
        </p:nvCxnSpPr>
        <p:spPr>
          <a:xfrm flipH="1" flipV="1">
            <a:off x="6558757" y="4315619"/>
            <a:ext cx="433501" cy="342506"/>
          </a:xfrm>
          <a:prstGeom prst="straightConnector1">
            <a:avLst/>
          </a:prstGeom>
          <a:ln w="31750">
            <a:solidFill>
              <a:schemeClr val="tx2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5573714" y="4831348"/>
            <a:ext cx="324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Without Magic Lamp’s </a:t>
            </a:r>
            <a:r>
              <a:rPr lang="hu-HU" sz="1400" i="1" dirty="0"/>
              <a:t>i</a:t>
            </a:r>
            <a:r>
              <a:rPr lang="en-US" sz="1400" i="1" dirty="0" err="1"/>
              <a:t>nvolvement</a:t>
            </a:r>
            <a:r>
              <a:rPr lang="hu-HU" sz="1400" b="1" i="1" dirty="0"/>
              <a:t> </a:t>
            </a:r>
            <a:endParaRPr lang="hu-HU" sz="1400" i="1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022975" y="4564620"/>
            <a:ext cx="27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Csodalámpa nélkül…</a:t>
            </a:r>
          </a:p>
        </p:txBody>
      </p:sp>
    </p:spTree>
    <p:extLst>
      <p:ext uri="{BB962C8B-B14F-4D97-AF65-F5344CB8AC3E}">
        <p14:creationId xmlns:p14="http://schemas.microsoft.com/office/powerpoint/2010/main" val="28869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D453EE21-E5C4-2E11-0A56-2A900BB83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30480" y="624840"/>
          <a:ext cx="9204960" cy="560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96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6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51520" y="476672"/>
            <a:ext cx="82089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  We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grant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wishes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year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working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days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br>
              <a:rPr lang="hu-H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u-HU" sz="40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Milestones</a:t>
            </a:r>
            <a:endParaRPr lang="hu-HU" sz="4000" b="1" spc="-100" dirty="0">
              <a:solidFill>
                <a:srgbClr val="1D08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Tartalom helye 2"/>
          <p:cNvSpPr>
            <a:spLocks noGrp="1"/>
          </p:cNvSpPr>
          <p:nvPr>
            <p:ph idx="1"/>
          </p:nvPr>
        </p:nvSpPr>
        <p:spPr>
          <a:xfrm>
            <a:off x="500897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sz="2000" dirty="0"/>
              <a:t>2003: </a:t>
            </a:r>
            <a:r>
              <a:rPr lang="hu-HU" sz="2000" dirty="0" err="1"/>
              <a:t>founding</a:t>
            </a:r>
            <a:r>
              <a:rPr lang="hu-HU" sz="2000" dirty="0"/>
              <a:t> charter,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wishes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err="1"/>
              <a:t>granted</a:t>
            </a:r>
            <a:r>
              <a:rPr lang="hu-HU" sz="2000" dirty="0"/>
              <a:t> </a:t>
            </a:r>
          </a:p>
          <a:p>
            <a:r>
              <a:rPr lang="hu-HU" sz="2000" dirty="0"/>
              <a:t>2005: </a:t>
            </a:r>
            <a:r>
              <a:rPr lang="hu-HU" sz="2000" dirty="0" err="1"/>
              <a:t>first</a:t>
            </a:r>
            <a:r>
              <a:rPr lang="hu-HU" sz="2000" dirty="0"/>
              <a:t> </a:t>
            </a:r>
            <a:r>
              <a:rPr lang="hu-HU" sz="2000" dirty="0" err="1"/>
              <a:t>time</a:t>
            </a:r>
            <a:r>
              <a:rPr lang="hu-HU" sz="2000" dirty="0"/>
              <a:t> </a:t>
            </a:r>
            <a:r>
              <a:rPr lang="hu-HU" sz="2000" dirty="0" err="1"/>
              <a:t>in</a:t>
            </a:r>
            <a:r>
              <a:rPr lang="hu-HU" sz="2000" dirty="0"/>
              <a:t> </a:t>
            </a:r>
            <a:r>
              <a:rPr lang="hu-HU" sz="2000" dirty="0" err="1"/>
              <a:t>national</a:t>
            </a:r>
            <a:r>
              <a:rPr lang="hu-HU" sz="2000" dirty="0"/>
              <a:t> </a:t>
            </a:r>
            <a:r>
              <a:rPr lang="hu-HU" sz="2000" dirty="0" err="1"/>
              <a:t>media</a:t>
            </a:r>
            <a:endParaRPr lang="hu-HU" sz="2000" dirty="0"/>
          </a:p>
          <a:p>
            <a:r>
              <a:rPr lang="hu-HU" sz="2000" dirty="0"/>
              <a:t>2006. </a:t>
            </a:r>
            <a:r>
              <a:rPr lang="hu-HU" sz="2000" b="1" dirty="0"/>
              <a:t>building a </a:t>
            </a:r>
            <a:r>
              <a:rPr lang="hu-HU" sz="2000" b="1" dirty="0" err="1"/>
              <a:t>nationwide</a:t>
            </a:r>
            <a:r>
              <a:rPr lang="hu-HU" sz="2000" b="1" dirty="0"/>
              <a:t> </a:t>
            </a:r>
            <a:r>
              <a:rPr lang="hu-HU" sz="2000" b="1" dirty="0" err="1"/>
              <a:t>wish-granting</a:t>
            </a:r>
            <a:r>
              <a:rPr lang="hu-HU" sz="2000" b="1" dirty="0"/>
              <a:t> </a:t>
            </a:r>
            <a:r>
              <a:rPr lang="hu-HU" sz="2000" b="1" dirty="0" err="1"/>
              <a:t>network</a:t>
            </a:r>
            <a:endParaRPr lang="hu-HU" sz="2000" dirty="0"/>
          </a:p>
          <a:p>
            <a:r>
              <a:rPr lang="hu-HU" sz="2000" dirty="0"/>
              <a:t>2007: </a:t>
            </a:r>
            <a:r>
              <a:rPr lang="hu-HU" sz="2000" dirty="0" err="1"/>
              <a:t>since</a:t>
            </a:r>
            <a:r>
              <a:rPr lang="hu-HU" sz="2000" dirty="0"/>
              <a:t> </a:t>
            </a:r>
            <a:r>
              <a:rPr lang="hu-HU" sz="2000" dirty="0" err="1"/>
              <a:t>then</a:t>
            </a:r>
            <a:r>
              <a:rPr lang="hu-HU" sz="2000" dirty="0"/>
              <a:t> pro-</a:t>
            </a:r>
            <a:r>
              <a:rPr lang="hu-HU" sz="2000" dirty="0" err="1"/>
              <a:t>bono</a:t>
            </a:r>
            <a:r>
              <a:rPr lang="hu-HU" sz="2000" dirty="0"/>
              <a:t> </a:t>
            </a:r>
            <a:r>
              <a:rPr lang="hu-HU" sz="2000" b="1" dirty="0"/>
              <a:t>audit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PwC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b="1" dirty="0"/>
              <a:t>2009: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1000</a:t>
            </a:r>
            <a:r>
              <a:rPr lang="hu-HU" sz="20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hu-HU" sz="2000" b="1" dirty="0"/>
              <a:t> </a:t>
            </a:r>
            <a:r>
              <a:rPr lang="hu-HU" sz="2000" b="1" dirty="0" err="1"/>
              <a:t>wish</a:t>
            </a:r>
            <a:r>
              <a:rPr lang="hu-HU" sz="2000" b="1" dirty="0"/>
              <a:t> </a:t>
            </a:r>
            <a:r>
              <a:rPr lang="hu-HU" sz="2000" b="1" dirty="0" err="1"/>
              <a:t>fulfilled</a:t>
            </a:r>
            <a:endParaRPr lang="hu-HU" sz="2000" b="1" dirty="0"/>
          </a:p>
          <a:p>
            <a:r>
              <a:rPr lang="hu-HU" sz="2000" dirty="0"/>
              <a:t>2013: </a:t>
            </a:r>
            <a:r>
              <a:rPr lang="hu-HU" sz="2000" dirty="0" err="1"/>
              <a:t>Superbrands</a:t>
            </a:r>
            <a:r>
              <a:rPr lang="hu-HU" sz="2000" dirty="0"/>
              <a:t> and </a:t>
            </a:r>
            <a:r>
              <a:rPr lang="hu-HU" sz="2000" dirty="0" err="1"/>
              <a:t>MagyarBrands</a:t>
            </a:r>
            <a:r>
              <a:rPr lang="hu-HU" sz="2000" dirty="0"/>
              <a:t> ‚</a:t>
            </a:r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/>
              <a:t>Prize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Children</a:t>
            </a:r>
            <a:r>
              <a:rPr lang="hu-HU" sz="2000" dirty="0"/>
              <a:t>’</a:t>
            </a:r>
          </a:p>
          <a:p>
            <a:r>
              <a:rPr lang="hu-HU" sz="2000" dirty="0"/>
              <a:t>2016: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3000</a:t>
            </a:r>
            <a:r>
              <a:rPr lang="hu-HU" sz="20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hu-HU" sz="2000" dirty="0"/>
              <a:t> </a:t>
            </a:r>
            <a:r>
              <a:rPr lang="hu-HU" sz="2000" dirty="0" err="1"/>
              <a:t>wish</a:t>
            </a:r>
            <a:r>
              <a:rPr lang="hu-HU" sz="2000" dirty="0"/>
              <a:t> </a:t>
            </a:r>
            <a:r>
              <a:rPr lang="hu-HU" sz="2000" dirty="0" err="1"/>
              <a:t>granted</a:t>
            </a:r>
            <a:r>
              <a:rPr lang="hu-HU" sz="2000" dirty="0"/>
              <a:t>; </a:t>
            </a:r>
            <a:r>
              <a:rPr lang="hu-HU" sz="2000" dirty="0" err="1"/>
              <a:t>launching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‚</a:t>
            </a:r>
            <a:r>
              <a:rPr lang="hu-HU" sz="2000" b="1" dirty="0" err="1"/>
              <a:t>Magic</a:t>
            </a:r>
            <a:r>
              <a:rPr lang="hu-HU" sz="2000" b="1" dirty="0"/>
              <a:t> </a:t>
            </a:r>
            <a:r>
              <a:rPr lang="hu-HU" sz="2000" b="1" dirty="0" err="1"/>
              <a:t>Bugs</a:t>
            </a:r>
            <a:r>
              <a:rPr lang="hu-HU" sz="2000" b="1" dirty="0"/>
              <a:t>’</a:t>
            </a:r>
            <a:r>
              <a:rPr lang="hu-HU" sz="2000" dirty="0"/>
              <a:t> (Csodabogarak.com) </a:t>
            </a:r>
            <a:r>
              <a:rPr lang="hu-HU" sz="2000" dirty="0" err="1"/>
              <a:t>crowdfunding</a:t>
            </a:r>
            <a:r>
              <a:rPr lang="hu-HU" sz="2000" dirty="0"/>
              <a:t> program and site</a:t>
            </a:r>
          </a:p>
          <a:p>
            <a:r>
              <a:rPr lang="hu-HU" sz="2000" dirty="0"/>
              <a:t>2019: </a:t>
            </a:r>
            <a:r>
              <a:rPr lang="hu-HU" sz="2000" b="1" dirty="0">
                <a:solidFill>
                  <a:srgbClr val="C00000"/>
                </a:solidFill>
              </a:rPr>
              <a:t>Pro </a:t>
            </a:r>
            <a:r>
              <a:rPr lang="hu-HU" sz="2000" b="1" dirty="0" err="1">
                <a:solidFill>
                  <a:srgbClr val="C00000"/>
                </a:solidFill>
              </a:rPr>
              <a:t>Voluntarius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100" dirty="0" err="1"/>
              <a:t>state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dirty="0" err="1"/>
              <a:t>award</a:t>
            </a:r>
            <a:endParaRPr lang="hu-HU" sz="2000" dirty="0"/>
          </a:p>
          <a:p>
            <a:r>
              <a:rPr lang="hu-HU" sz="2000" b="1" dirty="0">
                <a:solidFill>
                  <a:srgbClr val="C00000"/>
                </a:solidFill>
              </a:rPr>
              <a:t>2020</a:t>
            </a:r>
            <a:r>
              <a:rPr lang="hu-HU" sz="2000" dirty="0"/>
              <a:t>: </a:t>
            </a:r>
            <a:r>
              <a:rPr lang="hu-HU" sz="2000" dirty="0" err="1"/>
              <a:t>even</a:t>
            </a:r>
            <a:r>
              <a:rPr lang="hu-HU" sz="2000" dirty="0"/>
              <a:t> amid </a:t>
            </a:r>
            <a:r>
              <a:rPr lang="hu-HU" sz="2000" dirty="0" err="1"/>
              <a:t>the</a:t>
            </a:r>
            <a:r>
              <a:rPr lang="hu-HU" sz="2000" dirty="0"/>
              <a:t> COVID </a:t>
            </a:r>
            <a:r>
              <a:rPr lang="hu-HU" sz="2000" dirty="0" err="1"/>
              <a:t>restrictions</a:t>
            </a:r>
            <a:r>
              <a:rPr lang="hu-HU" sz="2000" dirty="0"/>
              <a:t> we </a:t>
            </a:r>
            <a:r>
              <a:rPr lang="hu-HU" sz="2000" dirty="0" err="1"/>
              <a:t>granted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227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wishes</a:t>
            </a:r>
            <a:r>
              <a:rPr lang="hu-HU" sz="2000" dirty="0"/>
              <a:t> – </a:t>
            </a:r>
            <a:r>
              <a:rPr lang="hu-HU" sz="2000" dirty="0" err="1"/>
              <a:t>among</a:t>
            </a:r>
            <a:r>
              <a:rPr lang="hu-HU" sz="2000" dirty="0"/>
              <a:t> </a:t>
            </a:r>
            <a:r>
              <a:rPr lang="hu-HU" sz="2000" dirty="0" err="1"/>
              <a:t>them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4000</a:t>
            </a:r>
            <a:r>
              <a:rPr lang="hu-HU" sz="2000" b="1" baseline="30000" dirty="0">
                <a:solidFill>
                  <a:srgbClr val="C00000"/>
                </a:solidFill>
              </a:rPr>
              <a:t>th</a:t>
            </a:r>
            <a:r>
              <a:rPr lang="hu-HU" sz="2000" dirty="0"/>
              <a:t>!</a:t>
            </a:r>
          </a:p>
          <a:p>
            <a:r>
              <a:rPr lang="hu-HU" sz="2000" dirty="0"/>
              <a:t>2021: </a:t>
            </a:r>
            <a:r>
              <a:rPr lang="hu-HU" sz="2000" b="1" dirty="0" err="1"/>
              <a:t>Healing</a:t>
            </a:r>
            <a:r>
              <a:rPr lang="hu-HU" sz="2000" b="1" dirty="0"/>
              <a:t> </a:t>
            </a:r>
            <a:r>
              <a:rPr lang="hu-HU" sz="2000" b="1" dirty="0" err="1"/>
              <a:t>with</a:t>
            </a:r>
            <a:r>
              <a:rPr lang="hu-HU" sz="2000" b="1" dirty="0"/>
              <a:t> </a:t>
            </a:r>
            <a:r>
              <a:rPr lang="hu-HU" sz="2000" b="1" dirty="0" err="1"/>
              <a:t>Magic</a:t>
            </a:r>
            <a:r>
              <a:rPr lang="hu-HU" sz="2000" b="1" dirty="0"/>
              <a:t>’</a:t>
            </a:r>
            <a:r>
              <a:rPr lang="hu-HU" sz="2000" dirty="0"/>
              <a:t> </a:t>
            </a:r>
            <a:r>
              <a:rPr lang="hu-HU" sz="2000" dirty="0" err="1"/>
              <a:t>gets</a:t>
            </a:r>
            <a:r>
              <a:rPr lang="hu-HU" sz="2000" dirty="0"/>
              <a:t> momentum</a:t>
            </a:r>
          </a:p>
          <a:p>
            <a:r>
              <a:rPr lang="hu-HU" sz="2000" dirty="0"/>
              <a:t>2022: 309 </a:t>
            </a:r>
            <a:r>
              <a:rPr lang="hu-HU" sz="2000" dirty="0" err="1"/>
              <a:t>fulfilled</a:t>
            </a:r>
            <a:r>
              <a:rPr lang="hu-HU" sz="2000" dirty="0"/>
              <a:t> </a:t>
            </a:r>
            <a:r>
              <a:rPr lang="hu-HU" sz="2000" dirty="0" err="1"/>
              <a:t>wishes</a:t>
            </a:r>
            <a:r>
              <a:rPr lang="hu-HU" sz="2000" dirty="0"/>
              <a:t>; ‚</a:t>
            </a:r>
            <a:r>
              <a:rPr lang="hu-HU" sz="2000" dirty="0" err="1"/>
              <a:t>Healing</a:t>
            </a:r>
            <a:r>
              <a:rPr lang="hu-HU" sz="2000" dirty="0"/>
              <a:t> w. </a:t>
            </a:r>
            <a:r>
              <a:rPr lang="hu-HU" sz="2000" dirty="0" err="1"/>
              <a:t>Magic</a:t>
            </a:r>
            <a:r>
              <a:rPr lang="hu-HU" sz="2000" dirty="0"/>
              <a:t>’ </a:t>
            </a:r>
            <a:r>
              <a:rPr lang="hu-HU" sz="2000" dirty="0" err="1"/>
              <a:t>introduced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   in 12 </a:t>
            </a:r>
            <a:r>
              <a:rPr lang="hu-HU" sz="2000" dirty="0" err="1"/>
              <a:t>big</a:t>
            </a:r>
            <a:r>
              <a:rPr lang="hu-HU" sz="2000" dirty="0"/>
              <a:t> country </a:t>
            </a:r>
            <a:r>
              <a:rPr lang="hu-HU" sz="2000" dirty="0" err="1"/>
              <a:t>ped</a:t>
            </a:r>
            <a:r>
              <a:rPr lang="hu-HU" sz="2000" dirty="0"/>
              <a:t>. </a:t>
            </a:r>
            <a:r>
              <a:rPr lang="hu-HU" sz="2000" dirty="0" err="1"/>
              <a:t>clinics</a:t>
            </a:r>
            <a:endParaRPr lang="hu-HU" sz="2000" dirty="0"/>
          </a:p>
          <a:p>
            <a:r>
              <a:rPr lang="hu-HU" sz="2000" b="1" dirty="0"/>
              <a:t>2023</a:t>
            </a:r>
            <a:r>
              <a:rPr lang="hu-HU" sz="2000" dirty="0"/>
              <a:t>: </a:t>
            </a:r>
            <a:r>
              <a:rPr lang="hu-HU" sz="2100" b="1" dirty="0">
                <a:solidFill>
                  <a:srgbClr val="C00000"/>
                </a:solidFill>
              </a:rPr>
              <a:t>320</a:t>
            </a:r>
            <a:r>
              <a:rPr lang="hu-HU" sz="2000" dirty="0"/>
              <a:t> </a:t>
            </a:r>
            <a:r>
              <a:rPr lang="hu-HU" sz="2000" b="1" dirty="0" err="1"/>
              <a:t>wishes</a:t>
            </a:r>
            <a:r>
              <a:rPr lang="hu-HU" sz="2000" dirty="0"/>
              <a:t> </a:t>
            </a:r>
            <a:r>
              <a:rPr lang="hu-HU" sz="2000" dirty="0" err="1"/>
              <a:t>granted</a:t>
            </a:r>
            <a:r>
              <a:rPr lang="hu-HU" sz="2000" dirty="0"/>
              <a:t>; </a:t>
            </a:r>
            <a:r>
              <a:rPr lang="hu-HU" sz="2000" b="1" dirty="0" err="1"/>
              <a:t>international</a:t>
            </a:r>
            <a:r>
              <a:rPr lang="hu-HU" sz="2000" b="1" dirty="0"/>
              <a:t> </a:t>
            </a:r>
            <a:r>
              <a:rPr lang="hu-HU" sz="2000" b="1" dirty="0" err="1"/>
              <a:t>cooperation</a:t>
            </a:r>
            <a:r>
              <a:rPr lang="hu-HU" sz="2000" b="1" dirty="0"/>
              <a:t> </a:t>
            </a:r>
            <a:r>
              <a:rPr lang="hu-HU" sz="2000" dirty="0" err="1"/>
              <a:t>started</a:t>
            </a:r>
            <a:r>
              <a:rPr lang="hu-HU" sz="2000" dirty="0"/>
              <a:t> </a:t>
            </a:r>
          </a:p>
          <a:p>
            <a:pPr marL="0" indent="0">
              <a:buNone/>
            </a:pP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Czeh</a:t>
            </a:r>
            <a:r>
              <a:rPr lang="hu-HU" sz="2000" dirty="0"/>
              <a:t>, </a:t>
            </a:r>
            <a:r>
              <a:rPr lang="hu-HU" sz="2000" dirty="0" err="1"/>
              <a:t>Estonian</a:t>
            </a:r>
            <a:r>
              <a:rPr lang="hu-HU" sz="2000" dirty="0"/>
              <a:t>, </a:t>
            </a:r>
            <a:r>
              <a:rPr lang="hu-HU" sz="2000" dirty="0" err="1"/>
              <a:t>Polish</a:t>
            </a:r>
            <a:r>
              <a:rPr lang="hu-HU" sz="2000" dirty="0"/>
              <a:t> and </a:t>
            </a:r>
            <a:r>
              <a:rPr lang="hu-HU" sz="2000" dirty="0" err="1"/>
              <a:t>Spanish</a:t>
            </a:r>
            <a:r>
              <a:rPr lang="hu-HU" sz="2000" dirty="0"/>
              <a:t> </a:t>
            </a:r>
            <a:r>
              <a:rPr lang="hu-HU" sz="2000" dirty="0" err="1"/>
              <a:t>wish</a:t>
            </a:r>
            <a:r>
              <a:rPr lang="hu-HU" sz="2000" dirty="0"/>
              <a:t> </a:t>
            </a:r>
            <a:r>
              <a:rPr lang="hu-HU" sz="2000" dirty="0" err="1"/>
              <a:t>granting</a:t>
            </a:r>
            <a:r>
              <a:rPr lang="hu-HU" sz="2000" dirty="0"/>
              <a:t> </a:t>
            </a:r>
            <a:r>
              <a:rPr lang="hu-HU" sz="2000" dirty="0" err="1"/>
              <a:t>foundations</a:t>
            </a:r>
            <a:endParaRPr lang="hu-HU" sz="2000" dirty="0"/>
          </a:p>
        </p:txBody>
      </p:sp>
      <p:pic>
        <p:nvPicPr>
          <p:cNvPr id="53" name="Picture 2" descr="https://www.csodalampa.hu/Content/images/3713_Do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112233" cy="158417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12" y="3984503"/>
            <a:ext cx="1608177" cy="153507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9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505473" y="1268760"/>
            <a:ext cx="8442934" cy="5040561"/>
            <a:chOff x="539750" y="981075"/>
            <a:chExt cx="8674728" cy="5164138"/>
          </a:xfrm>
        </p:grpSpPr>
        <p:pic>
          <p:nvPicPr>
            <p:cNvPr id="9" name="Picture 2" descr="Mo_al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280400" cy="516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7580813" y="2197104"/>
              <a:ext cx="1633665" cy="3941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Budapest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Miskolc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Debrecen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Szeged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Pécs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Szombathely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Veszprém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Zalaegerszeg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Kaposvár - Mosdós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Nyíregyháza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rgbClr val="93A299">
                      <a:lumMod val="75000"/>
                    </a:srgbClr>
                  </a:solidFill>
                </a:rPr>
                <a:t>Kecskemét</a:t>
              </a:r>
            </a:p>
          </p:txBody>
        </p:sp>
      </p:grpSp>
      <p:pic>
        <p:nvPicPr>
          <p:cNvPr id="11" name="Picture 13" descr="mosolyg—sz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93" y="2428011"/>
            <a:ext cx="1880579" cy="1206657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39" y="3133537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52" y="3796739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83" y="3258793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87" y="5013176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14" y="4378025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80" y="4668378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38" y="2945480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03" y="1735241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3388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sz="32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altLang="hu-HU" sz="32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2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hu-HU" altLang="hu-HU" sz="32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2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wish-granting</a:t>
            </a:r>
            <a:r>
              <a:rPr lang="hu-HU" altLang="hu-HU" sz="32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200" b="1" dirty="0" err="1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hu-HU" altLang="hu-HU" sz="3200" b="1" dirty="0">
              <a:solidFill>
                <a:srgbClr val="1D0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22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54" y="2262283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sodalogovegle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59" y="4457828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3BE30397-8EE9-A2BD-84EE-70CC9CDA0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8</a:t>
            </a:fld>
            <a:endParaRPr lang="hu-HU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39552" y="476672"/>
            <a:ext cx="5906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r>
              <a:rPr lang="hu-HU" alt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alt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</a:t>
            </a:r>
            <a:r>
              <a:rPr lang="hu-HU" alt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alt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</a:t>
            </a:r>
            <a:r>
              <a:rPr lang="hu-HU" alt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alt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wish</a:t>
            </a:r>
            <a:r>
              <a:rPr lang="hu-HU" alt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003232" cy="4525963"/>
          </a:xfrm>
        </p:spPr>
        <p:txBody>
          <a:bodyPr/>
          <a:lstStyle/>
          <a:p>
            <a:r>
              <a:rPr lang="hu-HU" altLang="hu-HU" sz="2400" dirty="0" err="1"/>
              <a:t>Special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experiences</a:t>
            </a:r>
            <a:endParaRPr lang="hu-HU" altLang="hu-HU" sz="2400" dirty="0"/>
          </a:p>
          <a:p>
            <a:pPr lvl="1"/>
            <a:r>
              <a:rPr lang="hu-HU" altLang="hu-HU" sz="2000" dirty="0" err="1"/>
              <a:t>Travel</a:t>
            </a:r>
            <a:r>
              <a:rPr lang="hu-HU" altLang="hu-HU" sz="2000" dirty="0"/>
              <a:t>, </a:t>
            </a:r>
            <a:r>
              <a:rPr lang="hu-HU" altLang="hu-HU" sz="2000" dirty="0" err="1"/>
              <a:t>performances</a:t>
            </a:r>
            <a:r>
              <a:rPr lang="hu-HU" altLang="hu-HU" sz="2000" dirty="0"/>
              <a:t>, </a:t>
            </a:r>
            <a:r>
              <a:rPr lang="hu-HU" altLang="hu-HU" sz="2000" dirty="0" err="1"/>
              <a:t>concerts</a:t>
            </a:r>
            <a:r>
              <a:rPr lang="hu-HU" altLang="hu-HU" sz="2000" dirty="0"/>
              <a:t>, ZOO </a:t>
            </a:r>
            <a:r>
              <a:rPr lang="hu-HU" altLang="hu-HU" sz="2000" dirty="0" err="1"/>
              <a:t>visit</a:t>
            </a:r>
            <a:r>
              <a:rPr lang="hu-HU" altLang="hu-HU" sz="2000" dirty="0"/>
              <a:t>, etc.</a:t>
            </a:r>
          </a:p>
          <a:p>
            <a:r>
              <a:rPr lang="hu-HU" altLang="hu-HU" sz="2400" dirty="0" err="1"/>
              <a:t>Activities</a:t>
            </a:r>
            <a:endParaRPr lang="hu-HU" altLang="hu-HU" sz="2400" dirty="0"/>
          </a:p>
          <a:p>
            <a:pPr lvl="1"/>
            <a:r>
              <a:rPr lang="hu-HU" altLang="hu-HU" sz="2000" dirty="0" err="1"/>
              <a:t>horseriding</a:t>
            </a:r>
            <a:r>
              <a:rPr lang="hu-HU" altLang="hu-HU" sz="2000" dirty="0"/>
              <a:t>, </a:t>
            </a:r>
            <a:r>
              <a:rPr lang="hu-HU" altLang="hu-HU" sz="2000" dirty="0" err="1"/>
              <a:t>driving</a:t>
            </a:r>
            <a:r>
              <a:rPr lang="hu-HU" altLang="hu-HU" sz="2000" dirty="0"/>
              <a:t> a tank, etc.</a:t>
            </a:r>
          </a:p>
          <a:p>
            <a:r>
              <a:rPr lang="hu-HU" altLang="hu-HU" sz="2400" dirty="0"/>
              <a:t>Meeting </a:t>
            </a:r>
            <a:r>
              <a:rPr lang="hu-HU" altLang="hu-HU" sz="2400" dirty="0" err="1"/>
              <a:t>famous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people</a:t>
            </a:r>
            <a:endParaRPr lang="hu-HU" altLang="hu-HU" sz="2000" dirty="0"/>
          </a:p>
          <a:p>
            <a:r>
              <a:rPr lang="hu-HU" altLang="hu-HU" sz="2400" dirty="0"/>
              <a:t>„</a:t>
            </a:r>
            <a:r>
              <a:rPr lang="hu-HU" altLang="hu-HU" sz="2400" dirty="0" err="1"/>
              <a:t>Objects</a:t>
            </a:r>
            <a:r>
              <a:rPr lang="hu-HU" altLang="hu-HU" sz="2400" dirty="0"/>
              <a:t>” </a:t>
            </a:r>
            <a:r>
              <a:rPr lang="hu-HU" altLang="hu-HU" sz="2000" dirty="0"/>
              <a:t>(</a:t>
            </a:r>
            <a:r>
              <a:rPr lang="hu-HU" altLang="hu-HU" sz="2000" dirty="0" err="1"/>
              <a:t>handy</a:t>
            </a:r>
            <a:r>
              <a:rPr lang="hu-HU" altLang="hu-HU" sz="2000" dirty="0"/>
              <a:t>, camera, </a:t>
            </a:r>
            <a:r>
              <a:rPr lang="hu-HU" altLang="hu-HU" sz="2000" dirty="0" err="1"/>
              <a:t>toys</a:t>
            </a:r>
            <a:r>
              <a:rPr lang="hu-HU" altLang="hu-HU" sz="2000" dirty="0"/>
              <a:t>…)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0" y="4085605"/>
            <a:ext cx="1863570" cy="248476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5" name="Picture 2" descr="D:\paci\VEGYES\JOGASZ\alapitvany\képek\kivansagtelj_kepek\2015\2891_Tibor_Schwarzenegger\2891_Tibor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23382"/>
          <a:stretch/>
        </p:blipFill>
        <p:spPr bwMode="auto">
          <a:xfrm>
            <a:off x="6192027" y="3721676"/>
            <a:ext cx="2445102" cy="27920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0721_Richard_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61048"/>
            <a:ext cx="2374280" cy="166251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11" descr="Vincus 050_korr_kics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18" y="799837"/>
            <a:ext cx="2519363" cy="18002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Kép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67" y="2348880"/>
            <a:ext cx="2605088" cy="17367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9</a:t>
            </a:fld>
            <a:endParaRPr lang="hu-HU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39552" y="476672"/>
            <a:ext cx="6336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wish</a:t>
            </a:r>
            <a:r>
              <a:rPr lang="hu-HU" sz="36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3600" b="1" spc="-100" dirty="0" err="1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granting</a:t>
            </a:r>
            <a:endParaRPr lang="hu-HU" altLang="hu-HU" sz="3600" b="1" spc="-100" dirty="0">
              <a:solidFill>
                <a:srgbClr val="1D08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386545" y="1705306"/>
            <a:ext cx="129614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C00000"/>
                </a:solidFill>
              </a:rPr>
              <a:t>Reporting</a:t>
            </a:r>
            <a:r>
              <a:rPr lang="hu-HU" sz="1400" b="1" dirty="0">
                <a:solidFill>
                  <a:srgbClr val="C00000"/>
                </a:solidFill>
              </a:rPr>
              <a:t> an </a:t>
            </a:r>
            <a:r>
              <a:rPr lang="hu-HU" sz="1400" b="1" dirty="0" err="1">
                <a:solidFill>
                  <a:srgbClr val="C00000"/>
                </a:solidFill>
              </a:rPr>
              <a:t>ill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children</a:t>
            </a:r>
            <a:endParaRPr lang="hu-HU" sz="1400" b="1" dirty="0">
              <a:solidFill>
                <a:srgbClr val="C00000"/>
              </a:solidFill>
            </a:endParaRPr>
          </a:p>
        </p:txBody>
      </p:sp>
      <p:sp>
        <p:nvSpPr>
          <p:cNvPr id="13" name="Vágott nyíl jobbra 12"/>
          <p:cNvSpPr/>
          <p:nvPr/>
        </p:nvSpPr>
        <p:spPr>
          <a:xfrm>
            <a:off x="2929286" y="1840321"/>
            <a:ext cx="504056" cy="3780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618793" y="1705306"/>
            <a:ext cx="129614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C00000"/>
                </a:solidFill>
              </a:rPr>
              <a:t>Contacting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the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child</a:t>
            </a:r>
            <a:endParaRPr lang="hu-HU" sz="1400" b="1" dirty="0">
              <a:solidFill>
                <a:srgbClr val="C00000"/>
              </a:solidFill>
            </a:endParaRPr>
          </a:p>
        </p:txBody>
      </p:sp>
      <p:sp>
        <p:nvSpPr>
          <p:cNvPr id="15" name="Vágott nyíl jobbra 14"/>
          <p:cNvSpPr/>
          <p:nvPr/>
        </p:nvSpPr>
        <p:spPr>
          <a:xfrm>
            <a:off x="5130960" y="1840321"/>
            <a:ext cx="504056" cy="3780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779033" y="1705306"/>
            <a:ext cx="129614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C00000"/>
                </a:solidFill>
              </a:rPr>
              <a:t>Decision</a:t>
            </a:r>
            <a:endParaRPr lang="hu-HU" sz="1400" b="1" dirty="0">
              <a:solidFill>
                <a:srgbClr val="C0000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743529" y="3975186"/>
            <a:ext cx="129614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C00000"/>
                </a:solidFill>
              </a:rPr>
              <a:t>Organising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the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fulfilment</a:t>
            </a:r>
            <a:endParaRPr lang="hu-HU" sz="1400" b="1" dirty="0">
              <a:solidFill>
                <a:srgbClr val="C00000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587229" y="3996644"/>
            <a:ext cx="129614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C00000"/>
                </a:solidFill>
              </a:rPr>
              <a:t>Wish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 err="1">
                <a:solidFill>
                  <a:srgbClr val="C00000"/>
                </a:solidFill>
              </a:rPr>
              <a:t>granting</a:t>
            </a:r>
            <a:endParaRPr lang="hu-HU" sz="1400" b="1" dirty="0">
              <a:solidFill>
                <a:srgbClr val="C00000"/>
              </a:solidFill>
            </a:endParaRPr>
          </a:p>
          <a:p>
            <a:pPr algn="ctr"/>
            <a:r>
              <a:rPr lang="hu-HU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hu-HU" sz="1400" b="1" dirty="0">
              <a:solidFill>
                <a:srgbClr val="C00000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405287" y="3996644"/>
            <a:ext cx="129614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C00000"/>
                </a:solidFill>
              </a:rPr>
              <a:t>„</a:t>
            </a:r>
            <a:r>
              <a:rPr lang="hu-HU" sz="1400" b="1" dirty="0" err="1">
                <a:solidFill>
                  <a:srgbClr val="C00000"/>
                </a:solidFill>
              </a:rPr>
              <a:t>Post-production</a:t>
            </a:r>
            <a:r>
              <a:rPr lang="hu-HU" sz="140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20" name="Vágott nyíl jobbra 19"/>
          <p:cNvSpPr/>
          <p:nvPr/>
        </p:nvSpPr>
        <p:spPr>
          <a:xfrm rot="10800000">
            <a:off x="2887859" y="4100083"/>
            <a:ext cx="504056" cy="3780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Vágott nyíl jobbra 20"/>
          <p:cNvSpPr/>
          <p:nvPr/>
        </p:nvSpPr>
        <p:spPr>
          <a:xfrm rot="10800000">
            <a:off x="5099397" y="4110201"/>
            <a:ext cx="504056" cy="3780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lagnyíl balra 28"/>
          <p:cNvSpPr/>
          <p:nvPr/>
        </p:nvSpPr>
        <p:spPr>
          <a:xfrm>
            <a:off x="7547669" y="2029342"/>
            <a:ext cx="720080" cy="22913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115616" y="2551690"/>
            <a:ext cx="181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By </a:t>
            </a:r>
            <a:r>
              <a:rPr lang="hu-HU" sz="1200" b="1" dirty="0" err="1"/>
              <a:t>the</a:t>
            </a:r>
            <a:r>
              <a:rPr lang="hu-HU" sz="1200" b="1" dirty="0"/>
              <a:t> </a:t>
            </a:r>
            <a:r>
              <a:rPr lang="hu-HU" sz="1200" b="1" dirty="0" err="1"/>
              <a:t>child</a:t>
            </a:r>
            <a:r>
              <a:rPr lang="hu-HU" sz="1200" b="1" dirty="0"/>
              <a:t>, </a:t>
            </a:r>
            <a:r>
              <a:rPr lang="hu-HU" sz="1200" b="1" dirty="0" err="1"/>
              <a:t>parent</a:t>
            </a:r>
            <a:r>
              <a:rPr lang="hu-HU" sz="1200" b="1" dirty="0"/>
              <a:t>, </a:t>
            </a:r>
            <a:br>
              <a:rPr lang="hu-HU" sz="1200" b="1" dirty="0"/>
            </a:br>
            <a:r>
              <a:rPr lang="hu-HU" sz="1200" b="1" dirty="0" err="1"/>
              <a:t>medical</a:t>
            </a:r>
            <a:r>
              <a:rPr lang="hu-HU" sz="1200" b="1" dirty="0"/>
              <a:t> </a:t>
            </a:r>
            <a:r>
              <a:rPr lang="hu-HU" sz="1200" b="1" dirty="0" err="1"/>
              <a:t>staff</a:t>
            </a:r>
            <a:r>
              <a:rPr lang="hu-HU" sz="1200" b="1" dirty="0"/>
              <a:t>, </a:t>
            </a:r>
            <a:r>
              <a:rPr lang="hu-HU" sz="1200" b="1" dirty="0" err="1"/>
              <a:t>members</a:t>
            </a:r>
            <a:r>
              <a:rPr lang="hu-HU" sz="1200" b="1" dirty="0"/>
              <a:t> of </a:t>
            </a:r>
            <a:r>
              <a:rPr lang="hu-HU" sz="1200" b="1" dirty="0" err="1"/>
              <a:t>our</a:t>
            </a:r>
            <a:r>
              <a:rPr lang="hu-HU" sz="1200" b="1" dirty="0"/>
              <a:t> </a:t>
            </a:r>
            <a:r>
              <a:rPr lang="hu-HU" sz="1200" b="1" dirty="0" err="1"/>
              <a:t>network</a:t>
            </a:r>
            <a:endParaRPr lang="hu-HU" sz="12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429000" y="255370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Magic</a:t>
            </a:r>
            <a:r>
              <a:rPr lang="hu-HU" sz="1200" b="1" dirty="0"/>
              <a:t> </a:t>
            </a:r>
            <a:r>
              <a:rPr lang="hu-HU" sz="1200" b="1" dirty="0" err="1"/>
              <a:t>Lamp</a:t>
            </a:r>
            <a:r>
              <a:rPr lang="hu-HU" sz="1200" b="1" dirty="0"/>
              <a:t> </a:t>
            </a:r>
            <a:r>
              <a:rPr lang="hu-HU" sz="1200" b="1" dirty="0" err="1"/>
              <a:t>office</a:t>
            </a:r>
            <a:r>
              <a:rPr lang="hu-HU" sz="1200" b="1" dirty="0"/>
              <a:t> and ML </a:t>
            </a:r>
            <a:r>
              <a:rPr lang="hu-HU" sz="1200" b="1" dirty="0" err="1"/>
              <a:t>network</a:t>
            </a:r>
            <a:r>
              <a:rPr lang="hu-HU" sz="1200" b="1" dirty="0"/>
              <a:t>: </a:t>
            </a:r>
            <a:r>
              <a:rPr lang="hu-HU" sz="1200" b="1" dirty="0" err="1"/>
              <a:t>doctors</a:t>
            </a:r>
            <a:r>
              <a:rPr lang="hu-HU" sz="1200" b="1" dirty="0"/>
              <a:t>, </a:t>
            </a:r>
            <a:r>
              <a:rPr lang="hu-HU" sz="1200" b="1" dirty="0" err="1"/>
              <a:t>parents</a:t>
            </a:r>
            <a:endParaRPr lang="hu-HU" sz="12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635017" y="255370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Magic</a:t>
            </a:r>
            <a:r>
              <a:rPr lang="hu-HU" sz="1200" b="1" dirty="0"/>
              <a:t> </a:t>
            </a:r>
            <a:r>
              <a:rPr lang="hu-HU" sz="1200" b="1" dirty="0" err="1"/>
              <a:t>Lamp</a:t>
            </a:r>
            <a:r>
              <a:rPr lang="hu-HU" sz="1200" b="1" dirty="0"/>
              <a:t> </a:t>
            </a:r>
            <a:r>
              <a:rPr lang="hu-HU" sz="1200" b="1" dirty="0" err="1"/>
              <a:t>office</a:t>
            </a:r>
            <a:r>
              <a:rPr lang="hu-HU" sz="1200" b="1" dirty="0"/>
              <a:t>, </a:t>
            </a:r>
            <a:r>
              <a:rPr lang="hu-HU" sz="1200" b="1" dirty="0" err="1"/>
              <a:t>Board</a:t>
            </a:r>
            <a:r>
              <a:rPr lang="hu-HU" sz="1200" b="1" dirty="0"/>
              <a:t> of </a:t>
            </a:r>
            <a:r>
              <a:rPr lang="hu-HU" sz="1200" b="1" dirty="0" err="1"/>
              <a:t>trustees</a:t>
            </a:r>
            <a:r>
              <a:rPr lang="hu-HU" sz="1200" b="1" dirty="0"/>
              <a:t>, </a:t>
            </a:r>
            <a:r>
              <a:rPr lang="hu-HU" sz="1200" b="1" dirty="0" err="1"/>
              <a:t>Supervisory</a:t>
            </a:r>
            <a:r>
              <a:rPr lang="hu-HU" sz="1200" b="1" dirty="0"/>
              <a:t> </a:t>
            </a:r>
            <a:r>
              <a:rPr lang="hu-HU" sz="1200" b="1" dirty="0" err="1"/>
              <a:t>Board</a:t>
            </a:r>
            <a:r>
              <a:rPr lang="hu-HU" sz="1200" b="1" dirty="0"/>
              <a:t>, 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5603453" y="47887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Magic</a:t>
            </a:r>
            <a:r>
              <a:rPr lang="hu-HU" sz="1200" b="1" dirty="0"/>
              <a:t> </a:t>
            </a:r>
            <a:r>
              <a:rPr lang="hu-HU" sz="1200" b="1" dirty="0" err="1"/>
              <a:t>Lamp</a:t>
            </a:r>
            <a:r>
              <a:rPr lang="hu-HU" sz="1200" b="1" dirty="0"/>
              <a:t> </a:t>
            </a:r>
            <a:r>
              <a:rPr lang="hu-HU" sz="1200" b="1" dirty="0" err="1"/>
              <a:t>office</a:t>
            </a:r>
            <a:r>
              <a:rPr lang="hu-HU" sz="1200" b="1" dirty="0"/>
              <a:t> and </a:t>
            </a:r>
            <a:r>
              <a:rPr lang="hu-HU" sz="1200" b="1" dirty="0" err="1"/>
              <a:t>network</a:t>
            </a:r>
            <a:r>
              <a:rPr lang="hu-HU" sz="1200" b="1" dirty="0"/>
              <a:t>  (</a:t>
            </a:r>
            <a:r>
              <a:rPr lang="hu-HU" sz="1200" b="1" dirty="0" err="1"/>
              <a:t>coordinators</a:t>
            </a:r>
            <a:r>
              <a:rPr lang="hu-HU" sz="1200" b="1" dirty="0"/>
              <a:t>)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3463919" y="47887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Nationwide</a:t>
            </a:r>
            <a:r>
              <a:rPr lang="hu-HU" sz="1200" b="1" dirty="0"/>
              <a:t> </a:t>
            </a:r>
            <a:r>
              <a:rPr lang="hu-HU" sz="1200" b="1" dirty="0" err="1"/>
              <a:t>wish-</a:t>
            </a:r>
            <a:r>
              <a:rPr lang="hu-HU" sz="1200" b="1" dirty="0"/>
              <a:t> </a:t>
            </a:r>
            <a:r>
              <a:rPr lang="hu-HU" sz="1200" b="1" dirty="0" err="1"/>
              <a:t>granting</a:t>
            </a:r>
            <a:r>
              <a:rPr lang="hu-HU" sz="1200" b="1" dirty="0"/>
              <a:t> </a:t>
            </a:r>
            <a:r>
              <a:rPr lang="hu-HU" sz="1200" b="1" dirty="0" err="1"/>
              <a:t>network</a:t>
            </a:r>
            <a:endParaRPr lang="hu-HU" sz="12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265211" y="47887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Magic</a:t>
            </a:r>
            <a:r>
              <a:rPr lang="hu-HU" sz="1200" b="1" dirty="0"/>
              <a:t> </a:t>
            </a:r>
            <a:r>
              <a:rPr lang="hu-HU" sz="1200" b="1" dirty="0" err="1"/>
              <a:t>Lamp</a:t>
            </a:r>
            <a:r>
              <a:rPr lang="hu-HU" sz="1200" b="1" dirty="0"/>
              <a:t> </a:t>
            </a:r>
            <a:r>
              <a:rPr lang="hu-HU" sz="1200" b="1" dirty="0" err="1"/>
              <a:t>office</a:t>
            </a:r>
            <a:r>
              <a:rPr lang="hu-HU" sz="1200" b="1" dirty="0"/>
              <a:t> and </a:t>
            </a:r>
            <a:r>
              <a:rPr lang="hu-HU" sz="1200" b="1" dirty="0" err="1"/>
              <a:t>network</a:t>
            </a:r>
            <a:r>
              <a:rPr lang="hu-HU" sz="1200" b="1" dirty="0"/>
              <a:t> (</a:t>
            </a:r>
            <a:r>
              <a:rPr lang="hu-HU" sz="1200" b="1" dirty="0" err="1"/>
              <a:t>coordinators</a:t>
            </a:r>
            <a:r>
              <a:rPr lang="hu-HU" sz="1200" b="1" dirty="0"/>
              <a:t>)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464568" y="323604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err="1"/>
              <a:t>verifications</a:t>
            </a:r>
            <a:r>
              <a:rPr lang="hu-HU" sz="1200" i="1" dirty="0"/>
              <a:t> and </a:t>
            </a:r>
            <a:r>
              <a:rPr lang="hu-HU" sz="1200" i="1" dirty="0" err="1"/>
              <a:t>ascertaining</a:t>
            </a:r>
            <a:r>
              <a:rPr lang="hu-HU" sz="1200" i="1" dirty="0"/>
              <a:t> </a:t>
            </a:r>
            <a:r>
              <a:rPr lang="hu-HU" sz="1200" i="1" dirty="0" err="1"/>
              <a:t>the</a:t>
            </a:r>
            <a:r>
              <a:rPr lang="hu-HU" sz="1200" i="1" dirty="0"/>
              <a:t> </a:t>
            </a:r>
            <a:r>
              <a:rPr lang="hu-HU" sz="1200" i="1" dirty="0" err="1"/>
              <a:t>wish</a:t>
            </a:r>
            <a:endParaRPr lang="hu-HU" sz="1200" i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1277099" y="563190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200" i="1"/>
            </a:lvl1pPr>
          </a:lstStyle>
          <a:p>
            <a:r>
              <a:rPr lang="hu-HU" dirty="0"/>
              <a:t>Publishing a </a:t>
            </a:r>
            <a:r>
              <a:rPr lang="hu-HU" dirty="0" err="1"/>
              <a:t>report</a:t>
            </a:r>
            <a:r>
              <a:rPr lang="hu-HU" dirty="0"/>
              <a:t>, accounting, </a:t>
            </a:r>
            <a:r>
              <a:rPr lang="hu-HU" dirty="0" err="1"/>
              <a:t>thanking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sponsors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635017" y="563190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200" i="1"/>
            </a:lvl1pPr>
          </a:lstStyle>
          <a:p>
            <a:r>
              <a:rPr lang="hu-HU" dirty="0" err="1"/>
              <a:t>Funding</a:t>
            </a:r>
            <a:r>
              <a:rPr lang="hu-HU" dirty="0"/>
              <a:t>, </a:t>
            </a:r>
            <a:r>
              <a:rPr lang="hu-HU" dirty="0" err="1"/>
              <a:t>procurement</a:t>
            </a:r>
            <a:r>
              <a:rPr lang="hu-HU" dirty="0"/>
              <a:t>, </a:t>
            </a:r>
            <a:r>
              <a:rPr lang="hu-HU" dirty="0" err="1"/>
              <a:t>travel</a:t>
            </a:r>
            <a:r>
              <a:rPr lang="hu-HU" dirty="0"/>
              <a:t> </a:t>
            </a:r>
            <a:r>
              <a:rPr lang="hu-HU" dirty="0" err="1"/>
              <a:t>organisation</a:t>
            </a:r>
            <a:r>
              <a:rPr lang="hu-HU" dirty="0"/>
              <a:t>, etc. 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3479747" y="563190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200" i="1"/>
            </a:lvl1pPr>
          </a:lstStyle>
          <a:p>
            <a:r>
              <a:rPr lang="hu-HU" dirty="0" err="1"/>
              <a:t>coordinations</a:t>
            </a:r>
            <a:r>
              <a:rPr lang="hu-HU" dirty="0"/>
              <a:t>, </a:t>
            </a:r>
            <a:r>
              <a:rPr lang="hu-HU" dirty="0" err="1"/>
              <a:t>execution</a:t>
            </a:r>
            <a:r>
              <a:rPr lang="hu-HU" dirty="0"/>
              <a:t>,  </a:t>
            </a:r>
            <a:r>
              <a:rPr lang="hu-HU" dirty="0" err="1"/>
              <a:t>documenting</a:t>
            </a:r>
            <a:endParaRPr lang="hu-HU" dirty="0"/>
          </a:p>
        </p:txBody>
      </p:sp>
      <p:pic>
        <p:nvPicPr>
          <p:cNvPr id="3" name="Kép 2" descr="A képen clipart, tervezés látható&#10;&#10;Automatikusan generált leírás">
            <a:extLst>
              <a:ext uri="{FF2B5EF4-FFF2-40B4-BE49-F238E27FC236}">
                <a16:creationId xmlns:a16="http://schemas.microsoft.com/office/drawing/2014/main" id="{6FA6D2DE-E9BA-5873-7B93-76EA7D79B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4473"/>
            <a:ext cx="1187232" cy="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lágosság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ilágosság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</TotalTime>
  <Words>1098</Words>
  <Application>Microsoft Office PowerPoint</Application>
  <PresentationFormat>Diavetítés a képernyőre (4:3 oldalarány)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Világosság</vt:lpstr>
      <vt:lpstr>1_Világosság</vt:lpstr>
      <vt:lpstr>Introducing  the 21 year old Magic Lamp Foundation</vt:lpstr>
      <vt:lpstr>7 423 days = 5 000 realised dreams!</vt:lpstr>
      <vt:lpstr>Our Mission</vt:lpstr>
      <vt:lpstr>PowerPoint-bemutató</vt:lpstr>
      <vt:lpstr>PowerPoint-bemutató</vt:lpstr>
      <vt:lpstr>PowerPoint-bemutató</vt:lpstr>
      <vt:lpstr>Our national wish-granting network</vt:lpstr>
      <vt:lpstr>PowerPoint-bemutató</vt:lpstr>
      <vt:lpstr>PowerPoint-bemutató</vt:lpstr>
      <vt:lpstr>Income structure</vt:lpstr>
      <vt:lpstr>Expenditures of Magic Lamp</vt:lpstr>
      <vt:lpstr>Healing with Magic</vt:lpstr>
      <vt:lpstr>PowerPoint-bemutató</vt:lpstr>
      <vt:lpstr>PowerPoint-bemutató</vt:lpstr>
      <vt:lpstr>Nothing is impossible with your support!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Csodalámpa Alapítvány bemutatkozik</dc:title>
  <dc:creator>Patzauer Gábor</dc:creator>
  <cp:lastModifiedBy>Patzauer Gábor</cp:lastModifiedBy>
  <cp:revision>158</cp:revision>
  <dcterms:created xsi:type="dcterms:W3CDTF">2016-08-05T11:20:32Z</dcterms:created>
  <dcterms:modified xsi:type="dcterms:W3CDTF">2024-08-08T10:23:27Z</dcterms:modified>
</cp:coreProperties>
</file>